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65" r:id="rId3"/>
    <p:sldId id="290" r:id="rId4"/>
    <p:sldId id="284" r:id="rId5"/>
    <p:sldId id="264" r:id="rId6"/>
    <p:sldId id="262" r:id="rId7"/>
    <p:sldId id="293" r:id="rId8"/>
    <p:sldId id="301" r:id="rId9"/>
    <p:sldId id="260" r:id="rId10"/>
    <p:sldId id="300" r:id="rId11"/>
    <p:sldId id="297" r:id="rId12"/>
    <p:sldId id="294" r:id="rId13"/>
    <p:sldId id="302" r:id="rId14"/>
    <p:sldId id="299" r:id="rId15"/>
    <p:sldId id="296" r:id="rId16"/>
    <p:sldId id="292" r:id="rId17"/>
    <p:sldId id="283" r:id="rId1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A7E8FF"/>
    <a:srgbClr val="76B531"/>
    <a:srgbClr val="B0AC04"/>
    <a:srgbClr val="C4BF04"/>
    <a:srgbClr val="CDC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47" autoAdjust="0"/>
  </p:normalViewPr>
  <p:slideViewPr>
    <p:cSldViewPr showGuides="1">
      <p:cViewPr>
        <p:scale>
          <a:sx n="80" d="100"/>
          <a:sy n="80" d="100"/>
        </p:scale>
        <p:origin x="-216" y="7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B1264DC-2A48-4A6E-B80A-03F7DEFC516A}" type="datetimeFigureOut">
              <a:rPr lang="en-AU" smtClean="0"/>
              <a:t>21/10/2013</a:t>
            </a:fld>
            <a:endParaRPr lang="en-AU"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524D3A8-3D8C-4426-8A5B-F04B420B0F80}" type="slidenum">
              <a:rPr lang="en-AU" smtClean="0"/>
              <a:t>‹#›</a:t>
            </a:fld>
            <a:endParaRPr lang="en-AU" dirty="0"/>
          </a:p>
        </p:txBody>
      </p:sp>
    </p:spTree>
    <p:extLst>
      <p:ext uri="{BB962C8B-B14F-4D97-AF65-F5344CB8AC3E}">
        <p14:creationId xmlns:p14="http://schemas.microsoft.com/office/powerpoint/2010/main" val="17077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478" rtl="0" eaLnBrk="1" fontAlgn="auto" latinLnBrk="0" hangingPunct="1">
              <a:lnSpc>
                <a:spcPct val="100000"/>
              </a:lnSpc>
              <a:spcBef>
                <a:spcPts val="0"/>
              </a:spcBef>
              <a:spcAft>
                <a:spcPts val="0"/>
              </a:spcAft>
              <a:buClrTx/>
              <a:buSzTx/>
              <a:buFontTx/>
              <a:buNone/>
              <a:tabLst/>
              <a:defRPr/>
            </a:pPr>
            <a:endParaRPr lang="en-AU" sz="1400" dirty="0" smtClean="0">
              <a:solidFill>
                <a:schemeClr val="accent1">
                  <a:lumMod val="25000"/>
                </a:schemeClr>
              </a:solidFill>
            </a:endParaRPr>
          </a:p>
          <a:p>
            <a:pPr marL="0" marR="0" indent="0" algn="l" defTabSz="990478" rtl="0" eaLnBrk="1" fontAlgn="auto" latinLnBrk="0" hangingPunct="1">
              <a:lnSpc>
                <a:spcPct val="100000"/>
              </a:lnSpc>
              <a:spcBef>
                <a:spcPts val="0"/>
              </a:spcBef>
              <a:spcAft>
                <a:spcPts val="0"/>
              </a:spcAft>
              <a:buClrTx/>
              <a:buSzTx/>
              <a:buFontTx/>
              <a:buNone/>
              <a:tabLst/>
              <a:defRPr/>
            </a:pPr>
            <a:r>
              <a:rPr lang="en-AU" sz="1400" dirty="0" smtClean="0">
                <a:solidFill>
                  <a:schemeClr val="accent1">
                    <a:lumMod val="25000"/>
                  </a:schemeClr>
                </a:solidFill>
              </a:rPr>
              <a:t>&lt;Note:</a:t>
            </a:r>
            <a:r>
              <a:rPr lang="en-AU" sz="1400" baseline="0" dirty="0" smtClean="0">
                <a:solidFill>
                  <a:schemeClr val="accent1">
                    <a:lumMod val="25000"/>
                  </a:schemeClr>
                </a:solidFill>
              </a:rPr>
              <a:t> slide contains animated graphics – please click to activate at annotated points in speakers notes&gt;</a:t>
            </a:r>
          </a:p>
        </p:txBody>
      </p:sp>
      <p:sp>
        <p:nvSpPr>
          <p:cNvPr id="4" name="Slide Number Placeholder 3"/>
          <p:cNvSpPr>
            <a:spLocks noGrp="1"/>
          </p:cNvSpPr>
          <p:nvPr>
            <p:ph type="sldNum" sz="quarter" idx="10"/>
          </p:nvPr>
        </p:nvSpPr>
        <p:spPr/>
        <p:txBody>
          <a:bodyPr/>
          <a:lstStyle/>
          <a:p>
            <a:fld id="{D524D3A8-3D8C-4426-8A5B-F04B420B0F80}" type="slidenum">
              <a:rPr lang="en-AU" smtClean="0"/>
              <a:t>1</a:t>
            </a:fld>
            <a:endParaRPr lang="en-AU" dirty="0"/>
          </a:p>
        </p:txBody>
      </p:sp>
    </p:spTree>
    <p:extLst>
      <p:ext uri="{BB962C8B-B14F-4D97-AF65-F5344CB8AC3E}">
        <p14:creationId xmlns:p14="http://schemas.microsoft.com/office/powerpoint/2010/main" val="39434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0" dirty="0" smtClean="0"/>
              <a:t>Within the ABS the </a:t>
            </a:r>
            <a:r>
              <a:rPr lang="en-AU" b="1" dirty="0" smtClean="0"/>
              <a:t>SSF has provided</a:t>
            </a:r>
            <a:r>
              <a:rPr lang="en-AU" b="1" baseline="0" dirty="0" smtClean="0"/>
              <a:t> a catalyst for extending our thinking and planning</a:t>
            </a:r>
            <a:r>
              <a:rPr lang="en-AU" b="0" baseline="0" dirty="0" smtClean="0"/>
              <a:t> both in terms of enhancing the geospatial aspects of ABS’ </a:t>
            </a:r>
            <a:r>
              <a:rPr lang="en-AU" b="1" baseline="0" dirty="0" smtClean="0"/>
              <a:t>statistical outputs</a:t>
            </a:r>
            <a:r>
              <a:rPr lang="en-AU" b="0" baseline="0" dirty="0" smtClean="0"/>
              <a:t> and in using geospatial  information in </a:t>
            </a:r>
            <a:r>
              <a:rPr lang="en-AU" b="1" baseline="0" dirty="0" smtClean="0"/>
              <a:t>collecting and processing our collections</a:t>
            </a:r>
            <a:r>
              <a:rPr lang="en-AU" b="0" baseline="0" dirty="0" smtClean="0"/>
              <a:t>.</a:t>
            </a:r>
            <a:endParaRPr lang="en-AU" b="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1"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dirty="0" smtClean="0"/>
              <a:t>The SSF Steering committee</a:t>
            </a:r>
            <a:r>
              <a:rPr lang="en-AU" b="1" baseline="0" dirty="0" smtClean="0"/>
              <a:t> provides direction for the implementation of the SSF </a:t>
            </a:r>
            <a:r>
              <a:rPr lang="en-AU" baseline="0" dirty="0" smtClean="0"/>
              <a:t>in the ABS.  Under this group is are several groups engaged in the implementation tasks.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ABS is developing a </a:t>
            </a:r>
            <a:r>
              <a:rPr lang="en-AU" b="1" dirty="0" smtClean="0"/>
              <a:t>new Geospatial</a:t>
            </a:r>
            <a:r>
              <a:rPr lang="en-AU" b="1" baseline="0" dirty="0" smtClean="0"/>
              <a:t> Policy </a:t>
            </a:r>
            <a:r>
              <a:rPr lang="en-AU" baseline="0" dirty="0" smtClean="0"/>
              <a:t>which formalises </a:t>
            </a:r>
            <a:r>
              <a:rPr lang="en-AU" b="1" baseline="0" dirty="0" smtClean="0"/>
              <a:t>key components of the SSF </a:t>
            </a:r>
            <a:r>
              <a:rPr lang="en-AU" baseline="0" dirty="0" smtClean="0"/>
              <a:t>implementation and defines some the key </a:t>
            </a:r>
            <a:r>
              <a:rPr lang="en-AU" b="1" baseline="0" dirty="0" smtClean="0"/>
              <a:t>geospatial business requirements </a:t>
            </a:r>
            <a:r>
              <a:rPr lang="en-AU" baseline="0" dirty="0" smtClean="0"/>
              <a:t>of ABS operations.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The SSF and geospatial more generally is </a:t>
            </a:r>
            <a:r>
              <a:rPr lang="en-AU" b="1" baseline="0" dirty="0" smtClean="0"/>
              <a:t>featuring prominently in ABS thinking in planning its new enterprise architecture development</a:t>
            </a:r>
            <a:r>
              <a:rPr lang="en-AU"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10</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1" baseline="0" dirty="0" smtClean="0"/>
              <a:t>NAMF</a:t>
            </a:r>
            <a:r>
              <a:rPr lang="en-AU" b="0" baseline="0" dirty="0" smtClean="0"/>
              <a:t> (National Address Management Framework) is </a:t>
            </a:r>
            <a:r>
              <a:rPr lang="en-AU" b="1" baseline="0" dirty="0" smtClean="0"/>
              <a:t>Australia’s national address framework </a:t>
            </a:r>
            <a:r>
              <a:rPr lang="en-AU" b="0" baseline="0" dirty="0" smtClean="0"/>
              <a:t>– it provides </a:t>
            </a:r>
            <a:r>
              <a:rPr lang="en-AU" baseline="0" dirty="0" smtClean="0"/>
              <a:t>the agreed standard for managing and geocoding address information. </a:t>
            </a:r>
          </a:p>
          <a:p>
            <a:pPr marL="171450" indent="-171450">
              <a:buFontTx/>
              <a:buChar char="-"/>
            </a:pPr>
            <a:r>
              <a:rPr lang="en-AU" baseline="0" dirty="0" smtClean="0"/>
              <a:t>NAMF incorporates </a:t>
            </a:r>
            <a:r>
              <a:rPr lang="en-AU" b="1" baseline="0" dirty="0" smtClean="0"/>
              <a:t>GNAF</a:t>
            </a:r>
            <a:r>
              <a:rPr lang="en-AU" baseline="0" dirty="0" smtClean="0"/>
              <a:t> (Geocoded National Address File) as the </a:t>
            </a:r>
            <a:r>
              <a:rPr lang="en-AU" b="1" baseline="0" dirty="0" smtClean="0"/>
              <a:t>source of address location coordinates</a:t>
            </a:r>
            <a:r>
              <a:rPr lang="en-AU" baseline="0" dirty="0" smtClean="0"/>
              <a:t>.</a:t>
            </a:r>
          </a:p>
          <a:p>
            <a:pPr marL="171450" indent="-171450">
              <a:buFontTx/>
              <a:buChar char="-"/>
            </a:pPr>
            <a:endParaRPr lang="en-AU" baseline="0" dirty="0" smtClean="0"/>
          </a:p>
          <a:p>
            <a:pPr marL="171450" indent="-171450">
              <a:buFontTx/>
              <a:buChar char="-"/>
            </a:pPr>
            <a:r>
              <a:rPr lang="en-AU" baseline="0" dirty="0" smtClean="0"/>
              <a:t>ABS has done extensive work </a:t>
            </a:r>
            <a:r>
              <a:rPr lang="en-AU" b="1" baseline="0" dirty="0" smtClean="0"/>
              <a:t>assessing NAMFs coverage and accuracy </a:t>
            </a:r>
            <a:r>
              <a:rPr lang="en-AU" baseline="0" dirty="0" smtClean="0"/>
              <a:t>and has found there is </a:t>
            </a:r>
            <a:r>
              <a:rPr lang="en-AU" b="1" baseline="0" dirty="0" smtClean="0"/>
              <a:t>currently some issues </a:t>
            </a:r>
            <a:r>
              <a:rPr lang="en-AU" baseline="0" dirty="0" smtClean="0"/>
              <a:t>in these areas.</a:t>
            </a:r>
          </a:p>
          <a:p>
            <a:pPr marL="171450" indent="-171450">
              <a:buFontTx/>
              <a:buChar char="-"/>
            </a:pPr>
            <a:r>
              <a:rPr lang="en-AU" baseline="0" dirty="0" smtClean="0"/>
              <a:t>ABS will conduct </a:t>
            </a:r>
            <a:r>
              <a:rPr lang="en-AU" b="1" baseline="0" dirty="0" smtClean="0"/>
              <a:t>extensive canvassing in areas of concern prior to the 2016 Census </a:t>
            </a:r>
            <a:r>
              <a:rPr lang="en-AU" b="0" baseline="0" dirty="0" smtClean="0"/>
              <a:t>to address coverage and accuracy issues</a:t>
            </a:r>
            <a:r>
              <a:rPr lang="en-AU" baseline="0" dirty="0" smtClean="0"/>
              <a:t>, and is considering </a:t>
            </a:r>
            <a:r>
              <a:rPr lang="en-AU" b="1" baseline="0" dirty="0" smtClean="0"/>
              <a:t>using census responses to further improve coverage in the long term</a:t>
            </a:r>
            <a:r>
              <a:rPr lang="en-AU" baseline="0" dirty="0" smtClean="0"/>
              <a:t>.</a:t>
            </a:r>
          </a:p>
        </p:txBody>
      </p:sp>
      <p:sp>
        <p:nvSpPr>
          <p:cNvPr id="4" name="Slide Number Placeholder 3"/>
          <p:cNvSpPr>
            <a:spLocks noGrp="1"/>
          </p:cNvSpPr>
          <p:nvPr>
            <p:ph type="sldNum" sz="quarter" idx="10"/>
          </p:nvPr>
        </p:nvSpPr>
        <p:spPr/>
        <p:txBody>
          <a:bodyPr/>
          <a:lstStyle/>
          <a:p>
            <a:fld id="{D524D3A8-3D8C-4426-8A5B-F04B420B0F80}" type="slidenum">
              <a:rPr lang="en-AU" smtClean="0"/>
              <a:t>11</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The</a:t>
            </a:r>
            <a:r>
              <a:rPr lang="en-AU" baseline="0" dirty="0" smtClean="0"/>
              <a:t> information gathered from the canvassing work on addresses from the Census will be used to </a:t>
            </a:r>
            <a:r>
              <a:rPr lang="en-AU" b="1" baseline="0" dirty="0" smtClean="0"/>
              <a:t>upgrade the GNAF information</a:t>
            </a:r>
            <a:r>
              <a:rPr lang="en-AU" baseline="0" dirty="0" smtClean="0"/>
              <a:t> and </a:t>
            </a:r>
            <a:r>
              <a:rPr lang="en-AU" b="1" baseline="0" dirty="0" smtClean="0"/>
              <a:t>build an address register</a:t>
            </a:r>
            <a:r>
              <a:rPr lang="en-AU" baseline="0" dirty="0" smtClean="0"/>
              <a:t>, which will be </a:t>
            </a:r>
            <a:r>
              <a:rPr lang="en-AU" b="1" baseline="0" dirty="0" smtClean="0"/>
              <a:t>an address frame for a wide range of ABS collections</a:t>
            </a:r>
            <a:r>
              <a:rPr lang="en-AU" baseline="0" dirty="0" smtClean="0"/>
              <a:t>, including the Census.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dirty="0" smtClean="0"/>
              <a:t>Address and geocode information</a:t>
            </a:r>
            <a:r>
              <a:rPr lang="en-AU" b="1" baseline="0" dirty="0" smtClean="0"/>
              <a:t> </a:t>
            </a:r>
            <a:r>
              <a:rPr lang="en-AU" b="1" dirty="0" smtClean="0"/>
              <a:t>from the taxation based Business Register</a:t>
            </a:r>
            <a:r>
              <a:rPr lang="en-AU" dirty="0" smtClean="0"/>
              <a:t> is also planned to</a:t>
            </a:r>
            <a:r>
              <a:rPr lang="en-AU" baseline="0" dirty="0" smtClean="0"/>
              <a:t> be incorporated into the Address Register to provide </a:t>
            </a:r>
            <a:r>
              <a:rPr lang="en-AU" b="1" baseline="0" dirty="0" smtClean="0"/>
              <a:t>wider coverage than just households</a:t>
            </a:r>
            <a:r>
              <a:rPr lang="en-AU"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To enable the register to be built the </a:t>
            </a:r>
            <a:r>
              <a:rPr lang="en-AU" b="1" baseline="0" dirty="0" smtClean="0"/>
              <a:t>ABS must change some of its existing policies on personal identifier retention</a:t>
            </a:r>
            <a:r>
              <a:rPr lang="en-AU" baseline="0" dirty="0" smtClean="0"/>
              <a:t>.  This policy work </a:t>
            </a:r>
            <a:r>
              <a:rPr lang="en-AU" b="1" baseline="0" dirty="0" smtClean="0"/>
              <a:t>coincides with similar considerations of identifier retention for data linkage work</a:t>
            </a:r>
            <a:r>
              <a:rPr lang="en-AU" baseline="0" dirty="0" smtClean="0"/>
              <a:t> and is likely to use some of the privacy protections ABS has already developed and deployed for some limited scale data linkage projects.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Technical work relating to </a:t>
            </a:r>
            <a:r>
              <a:rPr lang="en-AU" b="1" baseline="0" dirty="0" smtClean="0"/>
              <a:t>metadata and data storage will occur as part of the ABS’ broader plans for changes to its enterprise architecture</a:t>
            </a:r>
            <a:r>
              <a:rPr lang="en-AU"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12</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sz="1200" b="1" dirty="0" smtClean="0"/>
              <a:t>New</a:t>
            </a:r>
            <a:r>
              <a:rPr lang="en-AU" sz="1200" b="1" baseline="0" dirty="0" smtClean="0"/>
              <a:t> statistical geography – ASGS </a:t>
            </a:r>
            <a:r>
              <a:rPr lang="en-AU" sz="1200" b="0" baseline="0" dirty="0" smtClean="0"/>
              <a:t>– has already been implemented in the ABS.  </a:t>
            </a:r>
          </a:p>
          <a:p>
            <a:pPr marL="171450" indent="-171450">
              <a:buFontTx/>
              <a:buChar char="-"/>
            </a:pPr>
            <a:endParaRPr lang="en-AU" sz="1200" b="1" baseline="0" dirty="0" smtClean="0"/>
          </a:p>
          <a:p>
            <a:pPr marL="171450" indent="-171450">
              <a:buFontTx/>
              <a:buChar char="-"/>
            </a:pPr>
            <a:r>
              <a:rPr lang="en-AU" sz="1200" b="1" baseline="0" dirty="0" smtClean="0"/>
              <a:t>The core ‘Statistical Area’ structure in the ASGS framework</a:t>
            </a:r>
            <a:r>
              <a:rPr lang="en-AU" sz="1200" baseline="0" dirty="0" smtClean="0"/>
              <a:t> of regions were designed to be </a:t>
            </a:r>
            <a:r>
              <a:rPr lang="en-AU" sz="1200" b="1" baseline="0" dirty="0" smtClean="0"/>
              <a:t>a true statistical geography</a:t>
            </a:r>
            <a:r>
              <a:rPr lang="en-AU" sz="1200" b="0" baseline="0" dirty="0" smtClean="0"/>
              <a:t>,</a:t>
            </a:r>
            <a:r>
              <a:rPr lang="en-AU" sz="1200" baseline="0" dirty="0" smtClean="0"/>
              <a:t> and are not based on administrative geographies.  The Statistical Area structure will be </a:t>
            </a:r>
            <a:r>
              <a:rPr lang="en-AU" sz="1200" b="1" baseline="0" dirty="0" smtClean="0"/>
              <a:t>much more stable, only updated every 5 years with the population census</a:t>
            </a:r>
            <a:r>
              <a:rPr lang="en-AU" sz="1200" baseline="0" dirty="0" smtClean="0"/>
              <a:t>; changing only for population and structural changes, or statistical requirements.</a:t>
            </a:r>
            <a:endParaRPr lang="en-A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dirty="0" smtClean="0"/>
              <a:t>Mesh Blocks are the smallest ASGS geographical region</a:t>
            </a:r>
            <a:r>
              <a:rPr lang="en-AU" dirty="0" smtClean="0"/>
              <a:t> and are the </a:t>
            </a:r>
            <a:r>
              <a:rPr lang="en-AU" b="1" dirty="0" smtClean="0"/>
              <a:t>building blocks </a:t>
            </a:r>
            <a:r>
              <a:rPr lang="en-AU" dirty="0" smtClean="0"/>
              <a:t>for all the larger regions of the ASGS. They broadly </a:t>
            </a:r>
            <a:r>
              <a:rPr lang="en-AU" b="1" dirty="0" smtClean="0"/>
              <a:t>incorporate common land uses</a:t>
            </a:r>
            <a:r>
              <a:rPr lang="en-AU" dirty="0" smtClean="0"/>
              <a:t>, such as: residential, commercial, agriculture, parks, etc.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The </a:t>
            </a:r>
            <a:r>
              <a:rPr lang="en-AU" b="1" dirty="0" smtClean="0"/>
              <a:t>larger regions in the Statistical Area structure</a:t>
            </a:r>
            <a:r>
              <a:rPr lang="en-AU" b="1" baseline="0" dirty="0" smtClean="0"/>
              <a:t> </a:t>
            </a:r>
            <a:r>
              <a:rPr lang="en-AU" baseline="0" dirty="0" smtClean="0"/>
              <a:t>in the ASGS  </a:t>
            </a:r>
            <a:r>
              <a:rPr lang="en-AU" sz="1200" kern="1200" dirty="0" smtClean="0">
                <a:solidFill>
                  <a:schemeClr val="tx1"/>
                </a:solidFill>
                <a:effectLst/>
                <a:latin typeface="+mn-lt"/>
                <a:ea typeface="+mn-ea"/>
                <a:cs typeface="+mn-cs"/>
              </a:rPr>
              <a:t>were designed to reflect </a:t>
            </a:r>
            <a:r>
              <a:rPr lang="en-AU" sz="1200" b="1" kern="1200" dirty="0" smtClean="0">
                <a:solidFill>
                  <a:schemeClr val="tx1"/>
                </a:solidFill>
                <a:effectLst/>
                <a:latin typeface="+mn-lt"/>
                <a:ea typeface="+mn-ea"/>
                <a:cs typeface="+mn-cs"/>
              </a:rPr>
              <a:t>functional rather than administrative regions</a:t>
            </a:r>
            <a:r>
              <a:rPr lang="en-AU" sz="1200" kern="1200" dirty="0" smtClean="0">
                <a:solidFill>
                  <a:schemeClr val="tx1"/>
                </a:solidFill>
                <a:effectLst/>
                <a:latin typeface="+mn-lt"/>
                <a:ea typeface="+mn-ea"/>
                <a:cs typeface="+mn-cs"/>
              </a:rPr>
              <a:t>.  A functional region</a:t>
            </a:r>
            <a:r>
              <a:rPr lang="en-AU" sz="1200" kern="1200" baseline="0" dirty="0" smtClean="0">
                <a:solidFill>
                  <a:schemeClr val="tx1"/>
                </a:solidFill>
                <a:effectLst/>
                <a:latin typeface="+mn-lt"/>
                <a:ea typeface="+mn-ea"/>
                <a:cs typeface="+mn-cs"/>
              </a:rPr>
              <a:t> encompasses</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the area people come from to access services</a:t>
            </a:r>
            <a:r>
              <a:rPr lang="en-AU" sz="1200" kern="1200" dirty="0" smtClean="0">
                <a:solidFill>
                  <a:schemeClr val="tx1"/>
                </a:solidFill>
                <a:effectLst/>
                <a:latin typeface="+mn-lt"/>
                <a:ea typeface="+mn-ea"/>
                <a:cs typeface="+mn-cs"/>
              </a:rPr>
              <a:t> for</a:t>
            </a:r>
            <a:r>
              <a:rPr lang="en-AU" sz="1200" kern="1200" baseline="0" dirty="0" smtClean="0">
                <a:solidFill>
                  <a:schemeClr val="tx1"/>
                </a:solidFill>
                <a:effectLst/>
                <a:latin typeface="+mn-lt"/>
                <a:ea typeface="+mn-ea"/>
                <a:cs typeface="+mn-cs"/>
              </a:rPr>
              <a:t> a</a:t>
            </a:r>
            <a:r>
              <a:rPr lang="en-AU" sz="1200" kern="1200" dirty="0" smtClean="0">
                <a:solidFill>
                  <a:schemeClr val="tx1"/>
                </a:solidFill>
                <a:effectLst/>
                <a:latin typeface="+mn-lt"/>
                <a:ea typeface="+mn-ea"/>
                <a:cs typeface="+mn-cs"/>
              </a:rPr>
              <a:t> particular centre. </a:t>
            </a:r>
            <a:r>
              <a:rPr lang="en-AU"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Other geographies </a:t>
            </a:r>
            <a:r>
              <a:rPr lang="en-AU" baseline="0" dirty="0" smtClean="0"/>
              <a:t>in the ASGS are defined based on the indigenous population, urbanisation, remoteness, major metropolitan labour markets, as well as mapping to significant administrative and environmental geographies.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ABS</a:t>
            </a:r>
            <a:r>
              <a:rPr lang="en-AU" baseline="0" dirty="0" smtClean="0"/>
              <a:t> has an ongoing task to </a:t>
            </a:r>
            <a:r>
              <a:rPr lang="en-AU" b="1" baseline="0" dirty="0" smtClean="0"/>
              <a:t>encourage other agencies to use the ASGS</a:t>
            </a:r>
            <a:r>
              <a:rPr lang="en-AU" baseline="0" dirty="0" smtClean="0"/>
              <a:t> to release their data.  This will then </a:t>
            </a:r>
            <a:r>
              <a:rPr lang="en-AU" b="1" baseline="0" dirty="0" smtClean="0"/>
              <a:t>increase the amount of information able to be integrated geographically </a:t>
            </a:r>
            <a:r>
              <a:rPr lang="en-AU" baseline="0" dirty="0" smtClean="0"/>
              <a:t>on the common geography of the ASGS.</a:t>
            </a: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13</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ABS has</a:t>
            </a:r>
            <a:r>
              <a:rPr lang="en-AU" baseline="0" dirty="0" smtClean="0"/>
              <a:t> identified m</a:t>
            </a:r>
            <a:r>
              <a:rPr lang="en-AU" dirty="0" smtClean="0"/>
              <a:t>etadata and</a:t>
            </a:r>
            <a:r>
              <a:rPr lang="en-AU" baseline="0" dirty="0" smtClean="0"/>
              <a:t> interoperability as </a:t>
            </a:r>
            <a:r>
              <a:rPr lang="en-AU" b="1" baseline="0" dirty="0" smtClean="0"/>
              <a:t>key areas of work for the SSF and Statistical-Geospatial activities more broadly</a:t>
            </a:r>
            <a:r>
              <a:rPr lang="en-AU" baseline="0" dirty="0" smtClean="0"/>
              <a:t>.  </a:t>
            </a:r>
            <a:r>
              <a:rPr lang="en-AU" b="1" baseline="0" dirty="0" smtClean="0"/>
              <a:t>ABS will work towards making substantial progress </a:t>
            </a:r>
            <a:r>
              <a:rPr lang="en-AU" baseline="0" dirty="0" smtClean="0"/>
              <a:t>on this topic </a:t>
            </a:r>
            <a:r>
              <a:rPr lang="en-AU" b="0" baseline="0" dirty="0" smtClean="0"/>
              <a:t>over the next few years </a:t>
            </a:r>
            <a:r>
              <a:rPr lang="en-AU" b="1" baseline="0" dirty="0" smtClean="0"/>
              <a:t>both domestically and in partnership internationally</a:t>
            </a:r>
            <a:r>
              <a:rPr lang="en-AU" baseline="0" dirty="0" smtClean="0"/>
              <a:t>.</a:t>
            </a:r>
            <a:endParaRPr lang="en-A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The </a:t>
            </a:r>
            <a:r>
              <a:rPr lang="en-AU" sz="1200" b="1" i="0" u="none" strike="noStrike" kern="1200" baseline="0" dirty="0" smtClean="0">
                <a:solidFill>
                  <a:schemeClr val="tx1"/>
                </a:solidFill>
                <a:latin typeface="+mn-lt"/>
                <a:ea typeface="+mn-ea"/>
                <a:cs typeface="+mn-cs"/>
              </a:rPr>
              <a:t>UNECE HLG</a:t>
            </a:r>
            <a:r>
              <a:rPr lang="en-AU" sz="1200" b="0" i="0" u="none" strike="noStrike" kern="1200" baseline="0" dirty="0" smtClean="0">
                <a:solidFill>
                  <a:schemeClr val="tx1"/>
                </a:solidFill>
                <a:latin typeface="+mn-lt"/>
                <a:ea typeface="+mn-ea"/>
                <a:cs typeface="+mn-cs"/>
              </a:rPr>
              <a:t> Frameworks and Standards for Statistical Modernisation Project work package 6: Links to geo-spatial standards </a:t>
            </a:r>
            <a:r>
              <a:rPr lang="en-AU" sz="1200" b="1" i="0" u="none" strike="noStrike" kern="1200" baseline="0" dirty="0" smtClean="0">
                <a:solidFill>
                  <a:schemeClr val="tx1"/>
                </a:solidFill>
                <a:latin typeface="+mn-lt"/>
                <a:ea typeface="+mn-ea"/>
                <a:cs typeface="+mn-cs"/>
              </a:rPr>
              <a:t> has looked at the </a:t>
            </a:r>
            <a:r>
              <a:rPr lang="en-AU" sz="1200" b="1" i="0" u="none" strike="noStrike" kern="1200" baseline="0" dirty="0" smtClean="0">
                <a:solidFill>
                  <a:schemeClr val="tx1"/>
                </a:solidFill>
                <a:latin typeface="+mn-lt"/>
                <a:ea typeface="+mn-ea"/>
                <a:cs typeface="+mn-cs"/>
              </a:rPr>
              <a:t>links between statistical and geospatial metadata</a:t>
            </a:r>
            <a:r>
              <a:rPr lang="en-AU" sz="1200" b="0" i="0" u="none" strike="noStrike" kern="1200" baseline="0" dirty="0" smtClean="0">
                <a:solidFill>
                  <a:schemeClr val="tx1"/>
                </a:solidFill>
                <a:latin typeface="+mn-lt"/>
                <a:ea typeface="+mn-ea"/>
                <a:cs typeface="+mn-cs"/>
              </a:rPr>
              <a:t>, and how they relate to the GSBPM and the </a:t>
            </a:r>
            <a:r>
              <a:rPr lang="en-AU" sz="1200" b="0" i="0" u="none" strike="noStrike" kern="1200" baseline="0" dirty="0" smtClean="0">
                <a:solidFill>
                  <a:schemeClr val="tx1"/>
                </a:solidFill>
                <a:latin typeface="+mn-lt"/>
                <a:ea typeface="+mn-ea"/>
                <a:cs typeface="+mn-cs"/>
              </a:rPr>
              <a:t>GSIM. Decided not to duplicate the work by UNSD.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Main work internationally is through the Global Geospatial Information Management - GGIM - Group under UNSD and the UN Cartographic Unit.  An expert group meeting for GGIM will be held in late October to bring together experts on geospatial and statistical metadata and data standards.   </a:t>
            </a:r>
            <a:br>
              <a:rPr lang="en-AU" sz="1200" b="0" i="0" u="none" strike="noStrike" kern="1200" baseline="0" dirty="0" smtClean="0">
                <a:solidFill>
                  <a:schemeClr val="tx1"/>
                </a:solidFill>
                <a:latin typeface="+mn-lt"/>
                <a:ea typeface="+mn-ea"/>
                <a:cs typeface="+mn-cs"/>
              </a:rPr>
            </a:b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In the interim ABS expects to adopt </a:t>
            </a:r>
            <a:r>
              <a:rPr lang="sv-SE" sz="1200" b="1" dirty="0" smtClean="0"/>
              <a:t>International Metadata Standard ISO 19115 in dissemination datasets.  </a:t>
            </a:r>
            <a:r>
              <a:rPr lang="sv-SE" sz="1200" b="0" dirty="0" smtClean="0"/>
              <a:t>A new, substantially extended</a:t>
            </a:r>
            <a:r>
              <a:rPr lang="sv-SE" sz="1200" b="0" baseline="0" dirty="0" smtClean="0"/>
              <a:t> version of ISO 19115 was released this year.  And </a:t>
            </a:r>
            <a:r>
              <a:rPr lang="sv-SE" sz="1200" b="0" dirty="0" smtClean="0"/>
              <a:t>will </a:t>
            </a:r>
            <a:r>
              <a:rPr lang="sv-SE" sz="1200" b="0" dirty="0" smtClean="0"/>
              <a:t>be implemented with </a:t>
            </a:r>
            <a:r>
              <a:rPr lang="sv-SE" sz="1200" dirty="0" smtClean="0"/>
              <a:t>the disseminaton aspects</a:t>
            </a:r>
            <a:r>
              <a:rPr lang="sv-SE" sz="1200" baseline="0" dirty="0" smtClean="0"/>
              <a:t> of </a:t>
            </a:r>
            <a:r>
              <a:rPr lang="en-AU" sz="1200" b="0" i="0" u="none" strike="noStrike" kern="1200" baseline="0" dirty="0" smtClean="0">
                <a:solidFill>
                  <a:schemeClr val="tx1"/>
                </a:solidFill>
                <a:latin typeface="+mn-lt"/>
                <a:ea typeface="+mn-ea"/>
                <a:cs typeface="+mn-cs"/>
              </a:rPr>
              <a:t>ABS 2017.</a:t>
            </a: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14</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ABS</a:t>
            </a:r>
            <a:r>
              <a:rPr lang="en-AU" b="0" baseline="0" dirty="0" smtClean="0"/>
              <a:t> is currently </a:t>
            </a:r>
            <a:r>
              <a:rPr lang="en-AU" b="1" baseline="0" dirty="0" smtClean="0"/>
              <a:t>compiling reference material and writing some guidance material</a:t>
            </a:r>
            <a:r>
              <a:rPr lang="en-AU" b="0" baseline="0" dirty="0" smtClean="0"/>
              <a:t> </a:t>
            </a:r>
            <a:r>
              <a:rPr lang="en-AU" b="1" baseline="0" dirty="0" smtClean="0"/>
              <a:t>to support SSF implementation in other organisations</a:t>
            </a:r>
            <a:r>
              <a:rPr lang="en-AU" b="0" baseline="0" dirty="0" smtClean="0"/>
              <a:t>.</a:t>
            </a:r>
            <a:r>
              <a:rPr lang="en-AU" b="1" baseline="0" dirty="0" smtClean="0"/>
              <a:t> </a:t>
            </a: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Current material on the NSS website</a:t>
            </a:r>
            <a:r>
              <a:rPr lang="en-AU" dirty="0" smtClean="0"/>
              <a:t> links</a:t>
            </a:r>
            <a:r>
              <a:rPr lang="en-AU" baseline="0" dirty="0" smtClean="0"/>
              <a:t> to information 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dirty="0" smtClean="0"/>
              <a:t>NAMF and GNAF</a:t>
            </a:r>
            <a:r>
              <a:rPr lang="en-AU" dirty="0" smtClean="0"/>
              <a:t> as the core geocoding infrastructure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dirty="0" smtClean="0"/>
              <a:t>ASGS</a:t>
            </a:r>
            <a:r>
              <a:rPr lang="en-AU" baseline="0" dirty="0" smtClean="0"/>
              <a:t> as the common geography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Current spatial and statistical metadata standards- </a:t>
            </a:r>
            <a:r>
              <a:rPr lang="en-AU" b="1" baseline="0" dirty="0" smtClean="0"/>
              <a:t>ISO19115, SDMX, DDI</a:t>
            </a:r>
            <a:r>
              <a:rPr lang="en-AU" baseline="0" dirty="0" smtClean="0"/>
              <a:t>.</a:t>
            </a:r>
            <a:endParaRPr lang="en-AU" b="1"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1" kern="1200" dirty="0" smtClean="0">
                <a:solidFill>
                  <a:schemeClr val="tx1"/>
                </a:solidFill>
                <a:latin typeface="+mn-lt"/>
                <a:ea typeface="+mn-ea"/>
                <a:cs typeface="+mn-cs"/>
              </a:rPr>
              <a:t>Confidentiality and privacy</a:t>
            </a:r>
            <a:r>
              <a:rPr lang="en-AU" sz="1200" b="0" kern="1200" dirty="0" smtClean="0">
                <a:solidFill>
                  <a:schemeClr val="tx1"/>
                </a:solidFill>
                <a:latin typeface="+mn-lt"/>
                <a:ea typeface="+mn-ea"/>
                <a:cs typeface="+mn-cs"/>
              </a:rPr>
              <a:t> reference</a:t>
            </a:r>
            <a:r>
              <a:rPr lang="en-AU" sz="1200" b="0" kern="1200" baseline="0" dirty="0" smtClean="0">
                <a:solidFill>
                  <a:schemeClr val="tx1"/>
                </a:solidFill>
                <a:latin typeface="+mn-lt"/>
                <a:ea typeface="+mn-ea"/>
                <a:cs typeface="+mn-cs"/>
              </a:rPr>
              <a:t> material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smtClean="0">
                <a:solidFill>
                  <a:schemeClr val="tx1"/>
                </a:solidFill>
                <a:latin typeface="+mn-lt"/>
                <a:ea typeface="+mn-ea"/>
                <a:cs typeface="+mn-cs"/>
              </a:rPr>
              <a:t>Material and links to be added includes: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0" kern="1200" baseline="0" dirty="0" smtClean="0">
                <a:solidFill>
                  <a:schemeClr val="tx1"/>
                </a:solidFill>
                <a:latin typeface="+mn-lt"/>
                <a:ea typeface="+mn-ea"/>
                <a:cs typeface="+mn-cs"/>
              </a:rPr>
              <a:t>Guidance on the use of </a:t>
            </a:r>
            <a:r>
              <a:rPr lang="en-AU" sz="1200" b="1" kern="1200" baseline="0" dirty="0" smtClean="0">
                <a:solidFill>
                  <a:schemeClr val="tx1"/>
                </a:solidFill>
                <a:latin typeface="+mn-lt"/>
                <a:ea typeface="+mn-ea"/>
                <a:cs typeface="+mn-cs"/>
              </a:rPr>
              <a:t>statistical geography</a:t>
            </a:r>
            <a:endParaRPr lang="en-AU" sz="1200" b="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1" kern="1200" baseline="0" dirty="0" smtClean="0">
                <a:solidFill>
                  <a:schemeClr val="tx1"/>
                </a:solidFill>
                <a:latin typeface="+mn-lt"/>
                <a:ea typeface="+mn-ea"/>
                <a:cs typeface="+mn-cs"/>
              </a:rPr>
              <a:t>Address coding</a:t>
            </a:r>
            <a:r>
              <a:rPr lang="en-AU" sz="1200" b="0"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principles, guidelines and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1" i="0" u="none" strike="noStrike" kern="1200" baseline="0" dirty="0" smtClean="0">
                <a:solidFill>
                  <a:schemeClr val="tx1"/>
                </a:solidFill>
                <a:latin typeface="+mn-lt"/>
                <a:ea typeface="+mn-ea"/>
                <a:cs typeface="+mn-cs"/>
              </a:rPr>
              <a:t>Geospatial confidentialisation</a:t>
            </a:r>
            <a:r>
              <a:rPr lang="en-AU" sz="1200" b="0" i="0" u="none" strike="noStrike" kern="1200" baseline="0" dirty="0" smtClean="0">
                <a:solidFill>
                  <a:schemeClr val="tx1"/>
                </a:solidFill>
                <a:latin typeface="+mn-lt"/>
                <a:ea typeface="+mn-ea"/>
                <a:cs typeface="+mn-cs"/>
              </a:rPr>
              <a:t> issues and practices </a:t>
            </a:r>
            <a:endParaRPr lang="en-AU" sz="1200" b="1"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1" kern="1200" baseline="0" dirty="0" smtClean="0">
                <a:solidFill>
                  <a:schemeClr val="tx1"/>
                </a:solidFill>
                <a:latin typeface="+mn-lt"/>
                <a:ea typeface="+mn-ea"/>
                <a:cs typeface="+mn-cs"/>
              </a:rPr>
              <a:t>Statistical-Geospatial metadata</a:t>
            </a:r>
            <a:r>
              <a:rPr lang="en-AU" sz="1200" b="0" kern="1200" baseline="0" dirty="0" smtClean="0">
                <a:solidFill>
                  <a:schemeClr val="tx1"/>
                </a:solidFill>
                <a:latin typeface="+mn-lt"/>
                <a:ea typeface="+mn-ea"/>
                <a:cs typeface="+mn-cs"/>
              </a:rPr>
              <a:t> guidance and reference material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200" b="1" kern="1200" baseline="0" dirty="0" smtClean="0">
                <a:solidFill>
                  <a:schemeClr val="tx1"/>
                </a:solidFill>
                <a:latin typeface="+mn-lt"/>
                <a:ea typeface="+mn-ea"/>
                <a:cs typeface="+mn-cs"/>
              </a:rPr>
              <a:t>Geospatial analysis</a:t>
            </a:r>
            <a:r>
              <a:rPr lang="en-AU" sz="1200" b="0" kern="1200" baseline="0" dirty="0" smtClean="0">
                <a:solidFill>
                  <a:schemeClr val="tx1"/>
                </a:solidFill>
                <a:latin typeface="+mn-lt"/>
                <a:ea typeface="+mn-ea"/>
                <a:cs typeface="+mn-cs"/>
              </a:rPr>
              <a:t> guidance</a:t>
            </a:r>
          </a:p>
        </p:txBody>
      </p:sp>
      <p:sp>
        <p:nvSpPr>
          <p:cNvPr id="4" name="Slide Number Placeholder 3"/>
          <p:cNvSpPr>
            <a:spLocks noGrp="1"/>
          </p:cNvSpPr>
          <p:nvPr>
            <p:ph type="sldNum" sz="quarter" idx="10"/>
          </p:nvPr>
        </p:nvSpPr>
        <p:spPr/>
        <p:txBody>
          <a:bodyPr/>
          <a:lstStyle/>
          <a:p>
            <a:fld id="{D524D3A8-3D8C-4426-8A5B-F04B420B0F80}" type="slidenum">
              <a:rPr lang="en-AU" smtClean="0"/>
              <a:t>15</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baseline="0" dirty="0" smtClean="0">
                <a:solidFill>
                  <a:schemeClr val="tx1"/>
                </a:solidFill>
                <a:latin typeface="+mn-lt"/>
                <a:ea typeface="+mn-ea"/>
                <a:cs typeface="+mn-cs"/>
              </a:rPr>
              <a:t>The </a:t>
            </a:r>
            <a:r>
              <a:rPr lang="en-AU" sz="1200" b="1" i="0" u="none" strike="noStrike" kern="1200" baseline="0" dirty="0" smtClean="0">
                <a:solidFill>
                  <a:schemeClr val="tx1"/>
                </a:solidFill>
                <a:latin typeface="+mn-lt"/>
                <a:ea typeface="+mn-ea"/>
                <a:cs typeface="+mn-cs"/>
              </a:rPr>
              <a:t>UNSC</a:t>
            </a:r>
            <a:r>
              <a:rPr lang="en-AU" sz="1200" b="0" i="0" u="none" strike="noStrike" kern="1200" baseline="0" dirty="0" smtClean="0">
                <a:solidFill>
                  <a:schemeClr val="tx1"/>
                </a:solidFill>
                <a:latin typeface="+mn-lt"/>
                <a:ea typeface="+mn-ea"/>
                <a:cs typeface="+mn-cs"/>
              </a:rPr>
              <a:t> recognised the </a:t>
            </a:r>
            <a:r>
              <a:rPr lang="en-AU" sz="1200" b="1" i="0" u="none" strike="noStrike" kern="1200" baseline="0" dirty="0" smtClean="0">
                <a:solidFill>
                  <a:schemeClr val="tx1"/>
                </a:solidFill>
                <a:latin typeface="+mn-lt"/>
                <a:ea typeface="+mn-ea"/>
                <a:cs typeface="+mn-cs"/>
              </a:rPr>
              <a:t>need for global efforts</a:t>
            </a:r>
            <a:r>
              <a:rPr lang="en-AU" sz="1200" b="0" i="0" u="none" strike="noStrike" kern="1200" baseline="0" dirty="0" smtClean="0">
                <a:solidFill>
                  <a:schemeClr val="tx1"/>
                </a:solidFill>
                <a:latin typeface="+mn-lt"/>
                <a:ea typeface="+mn-ea"/>
                <a:cs typeface="+mn-cs"/>
              </a:rPr>
              <a:t> in this area of statistics and </a:t>
            </a:r>
            <a:r>
              <a:rPr lang="en-AU" sz="1200" b="1" i="0" u="none" strike="noStrike" kern="1200" baseline="0" dirty="0" smtClean="0">
                <a:solidFill>
                  <a:schemeClr val="tx1"/>
                </a:solidFill>
                <a:latin typeface="+mn-lt"/>
                <a:ea typeface="+mn-ea"/>
                <a:cs typeface="+mn-cs"/>
              </a:rPr>
              <a:t>requested ABS conduct a programme review of NSO geospatial activities</a:t>
            </a:r>
          </a:p>
          <a:p>
            <a:pPr rtl="0"/>
            <a:r>
              <a:rPr lang="en-AU" sz="1200" b="0" i="0" u="none" strike="noStrike" kern="1200" baseline="0" dirty="0" smtClean="0">
                <a:solidFill>
                  <a:schemeClr val="tx1"/>
                </a:solidFill>
                <a:latin typeface="+mn-lt"/>
                <a:ea typeface="+mn-ea"/>
                <a:cs typeface="+mn-cs"/>
              </a:rPr>
              <a:t>- The program review recommended work be done to develop a </a:t>
            </a:r>
            <a:r>
              <a:rPr lang="en-AU" sz="1200" b="1" i="0" u="none" strike="noStrike" kern="1200" baseline="0" dirty="0" smtClean="0">
                <a:solidFill>
                  <a:schemeClr val="tx1"/>
                </a:solidFill>
                <a:latin typeface="+mn-lt"/>
                <a:ea typeface="+mn-ea"/>
                <a:cs typeface="+mn-cs"/>
              </a:rPr>
              <a:t>global SSF</a:t>
            </a:r>
            <a:r>
              <a:rPr lang="en-AU" sz="1200" b="0" i="0" u="none" strike="noStrike" kern="1200" baseline="0" dirty="0" smtClean="0">
                <a:solidFill>
                  <a:schemeClr val="tx1"/>
                </a:solidFill>
                <a:latin typeface="+mn-lt"/>
                <a:ea typeface="+mn-ea"/>
                <a:cs typeface="+mn-cs"/>
              </a:rPr>
              <a:t>.</a:t>
            </a:r>
          </a:p>
          <a:p>
            <a:pPr rtl="0"/>
            <a:endParaRPr lang="en-AU" sz="1200" b="0" i="0" u="none" strike="noStrike" kern="1200" baseline="0" dirty="0" smtClean="0">
              <a:solidFill>
                <a:schemeClr val="tx1"/>
              </a:solidFill>
              <a:latin typeface="+mn-lt"/>
              <a:ea typeface="+mn-ea"/>
              <a:cs typeface="+mn-cs"/>
            </a:endParaRPr>
          </a:p>
          <a:p>
            <a:pPr rtl="0"/>
            <a:r>
              <a:rPr lang="en-AU" sz="1200" b="0" i="0" u="none" strike="noStrike" kern="1200" baseline="0" dirty="0" smtClean="0">
                <a:solidFill>
                  <a:schemeClr val="tx1"/>
                </a:solidFill>
                <a:latin typeface="+mn-lt"/>
                <a:ea typeface="+mn-ea"/>
                <a:cs typeface="+mn-cs"/>
              </a:rPr>
              <a:t>The </a:t>
            </a:r>
            <a:r>
              <a:rPr lang="en-AU" sz="1200" b="1" i="0" u="none" strike="noStrike" kern="1200" baseline="0" dirty="0" smtClean="0">
                <a:solidFill>
                  <a:schemeClr val="tx1"/>
                </a:solidFill>
                <a:latin typeface="+mn-lt"/>
                <a:ea typeface="+mn-ea"/>
                <a:cs typeface="+mn-cs"/>
              </a:rPr>
              <a:t>UN-GGIM</a:t>
            </a:r>
            <a:r>
              <a:rPr lang="en-AU" sz="1200" b="0" i="0" u="none" strike="noStrike" kern="1200" baseline="0" dirty="0" smtClean="0">
                <a:solidFill>
                  <a:schemeClr val="tx1"/>
                </a:solidFill>
                <a:latin typeface="+mn-lt"/>
                <a:ea typeface="+mn-ea"/>
                <a:cs typeface="+mn-cs"/>
              </a:rPr>
              <a:t> (</a:t>
            </a:r>
            <a:r>
              <a:rPr lang="en-AU" sz="1200" dirty="0" smtClean="0"/>
              <a:t>UN Committee of Experts on Global Geospatial Information Management) </a:t>
            </a:r>
            <a:r>
              <a:rPr lang="en-AU" sz="1200" b="0" i="0" u="none" strike="noStrike" kern="1200" baseline="0" dirty="0" smtClean="0">
                <a:solidFill>
                  <a:schemeClr val="tx1"/>
                </a:solidFill>
                <a:latin typeface="+mn-lt"/>
                <a:ea typeface="+mn-ea"/>
                <a:cs typeface="+mn-cs"/>
              </a:rPr>
              <a:t>also recognised the need for global efforts</a:t>
            </a:r>
          </a:p>
          <a:p>
            <a:pPr rtl="0"/>
            <a:r>
              <a:rPr lang="en-AU" sz="1200" b="1" i="0" u="none" strike="noStrike" kern="1200" baseline="0" dirty="0" smtClean="0">
                <a:solidFill>
                  <a:schemeClr val="tx1"/>
                </a:solidFill>
                <a:latin typeface="+mn-lt"/>
                <a:ea typeface="+mn-ea"/>
                <a:cs typeface="+mn-cs"/>
              </a:rPr>
              <a:t>- 'linking of spatial to statistics' was included on their list of nine issues.</a:t>
            </a:r>
          </a:p>
          <a:p>
            <a:pPr rtl="0"/>
            <a:endParaRPr lang="en-AU" sz="1200" b="0" i="0" u="none" strike="noStrike" kern="1200" baseline="0" dirty="0" smtClean="0">
              <a:solidFill>
                <a:schemeClr val="tx1"/>
              </a:solidFill>
              <a:latin typeface="+mn-lt"/>
              <a:ea typeface="+mn-ea"/>
              <a:cs typeface="+mn-cs"/>
            </a:endParaRPr>
          </a:p>
          <a:p>
            <a:pPr rtl="0"/>
            <a:r>
              <a:rPr lang="en-AU" sz="1200" b="0" i="0" u="none" strike="noStrike" kern="1200" baseline="0" dirty="0" smtClean="0">
                <a:solidFill>
                  <a:schemeClr val="tx1"/>
                </a:solidFill>
                <a:latin typeface="+mn-lt"/>
                <a:ea typeface="+mn-ea"/>
                <a:cs typeface="+mn-cs"/>
              </a:rPr>
              <a:t>Both </a:t>
            </a:r>
            <a:r>
              <a:rPr lang="en-AU" sz="1200" b="1" i="0" u="none" strike="noStrike" kern="1200" baseline="0" dirty="0" smtClean="0">
                <a:solidFill>
                  <a:schemeClr val="tx1"/>
                </a:solidFill>
                <a:latin typeface="+mn-lt"/>
                <a:ea typeface="+mn-ea"/>
                <a:cs typeface="+mn-cs"/>
              </a:rPr>
              <a:t>UNSC and UN-GGIM agreed </a:t>
            </a:r>
            <a:r>
              <a:rPr lang="en-AU" sz="1200" b="0" i="0" u="none" strike="noStrike" kern="1200" baseline="0" dirty="0" smtClean="0">
                <a:solidFill>
                  <a:schemeClr val="tx1"/>
                </a:solidFill>
                <a:latin typeface="+mn-lt"/>
                <a:ea typeface="+mn-ea"/>
                <a:cs typeface="+mn-cs"/>
              </a:rPr>
              <a:t>with program review recommendations</a:t>
            </a:r>
            <a:r>
              <a:rPr lang="en-AU" sz="1200" b="1" i="0" u="none" strike="noStrike" kern="1200" baseline="0" dirty="0" smtClean="0">
                <a:solidFill>
                  <a:schemeClr val="tx1"/>
                </a:solidFill>
                <a:latin typeface="+mn-lt"/>
                <a:ea typeface="+mn-ea"/>
                <a:cs typeface="+mn-cs"/>
              </a:rPr>
              <a:t> to establishment of a UN Experts Group, and international conference to develop a global SSF.</a:t>
            </a:r>
          </a:p>
          <a:p>
            <a:pPr rtl="0"/>
            <a:r>
              <a:rPr lang="en-AU" sz="1200" b="0" i="0" u="none" strike="noStrike" kern="1200" baseline="0" dirty="0" smtClean="0">
                <a:solidFill>
                  <a:schemeClr val="tx1"/>
                </a:solidFill>
                <a:latin typeface="+mn-lt"/>
                <a:ea typeface="+mn-ea"/>
                <a:cs typeface="+mn-cs"/>
              </a:rPr>
              <a:t>- Both organisation have </a:t>
            </a:r>
            <a:r>
              <a:rPr lang="en-AU" sz="1200" b="1" i="0" u="none" strike="noStrike" kern="1200" baseline="0" dirty="0" smtClean="0">
                <a:solidFill>
                  <a:schemeClr val="tx1"/>
                </a:solidFill>
                <a:latin typeface="+mn-lt"/>
                <a:ea typeface="+mn-ea"/>
                <a:cs typeface="+mn-cs"/>
              </a:rPr>
              <a:t>agreed to work together, </a:t>
            </a:r>
            <a:r>
              <a:rPr lang="en-AU" sz="1200" b="0" i="0" u="none" strike="noStrike" kern="1200" baseline="0" dirty="0" smtClean="0">
                <a:solidFill>
                  <a:schemeClr val="tx1"/>
                </a:solidFill>
                <a:latin typeface="+mn-lt"/>
                <a:ea typeface="+mn-ea"/>
                <a:cs typeface="+mn-cs"/>
              </a:rPr>
              <a:t>providing delegates to participate in the Experts Group (30 Oct – 1 Nov 2013) and attend the international conference (to be held in 2014, date tba).  </a:t>
            </a:r>
            <a:endParaRPr lang="en-AU" b="0"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16</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For more information</a:t>
            </a:r>
          </a:p>
          <a:p>
            <a:r>
              <a:rPr lang="en-AU" sz="1300" b="1" dirty="0"/>
              <a:t>Visit: www.nss.gov.au</a:t>
            </a:r>
          </a:p>
          <a:p>
            <a:r>
              <a:rPr lang="en-AU" sz="1300" b="1" dirty="0"/>
              <a:t>E-mail: geography@abs.gov.au</a:t>
            </a:r>
            <a:endParaRPr lang="en-AU" dirty="0"/>
          </a:p>
        </p:txBody>
      </p:sp>
      <p:sp>
        <p:nvSpPr>
          <p:cNvPr id="4" name="Slide Number Placeholder 3"/>
          <p:cNvSpPr>
            <a:spLocks noGrp="1"/>
          </p:cNvSpPr>
          <p:nvPr>
            <p:ph type="sldNum" sz="quarter" idx="10"/>
          </p:nvPr>
        </p:nvSpPr>
        <p:spPr/>
        <p:txBody>
          <a:bodyPr/>
          <a:lstStyle/>
          <a:p>
            <a:fld id="{D524D3A8-3D8C-4426-8A5B-F04B420B0F80}" type="slidenum">
              <a:rPr lang="en-AU" smtClean="0"/>
              <a:t>17</a:t>
            </a:fld>
            <a:endParaRPr lang="en-AU" dirty="0"/>
          </a:p>
        </p:txBody>
      </p:sp>
    </p:spTree>
    <p:extLst>
      <p:ext uri="{BB962C8B-B14F-4D97-AF65-F5344CB8AC3E}">
        <p14:creationId xmlns:p14="http://schemas.microsoft.com/office/powerpoint/2010/main" val="390112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fontAlgn="base">
              <a:spcBef>
                <a:spcPct val="30000"/>
              </a:spcBef>
              <a:spcAft>
                <a:spcPct val="0"/>
              </a:spcAft>
              <a:defRPr/>
            </a:pPr>
            <a:r>
              <a:rPr lang="en-US" baseline="0" dirty="0" smtClean="0"/>
              <a:t>Internationally</a:t>
            </a:r>
            <a:r>
              <a:rPr lang="en-US" dirty="0" smtClean="0"/>
              <a:t> and domestically; g</a:t>
            </a:r>
            <a:r>
              <a:rPr lang="en-US" baseline="0" dirty="0" smtClean="0"/>
              <a:t>overnments, organisations and businesses </a:t>
            </a:r>
            <a:r>
              <a:rPr lang="en-US" dirty="0" smtClean="0"/>
              <a:t>are </a:t>
            </a:r>
            <a:r>
              <a:rPr lang="en-US" b="1" dirty="0" smtClean="0"/>
              <a:t>increasingly demanding location based</a:t>
            </a:r>
            <a:r>
              <a:rPr lang="en-US" b="1" baseline="0" dirty="0" smtClean="0"/>
              <a:t> </a:t>
            </a:r>
            <a:r>
              <a:rPr lang="en-US" b="1" dirty="0" smtClean="0"/>
              <a:t>information on which to base their decisions</a:t>
            </a:r>
            <a:r>
              <a:rPr lang="en-US" baseline="0" dirty="0" smtClean="0"/>
              <a:t>.</a:t>
            </a:r>
          </a:p>
          <a:p>
            <a:pPr defTabSz="990478" fontAlgn="base">
              <a:spcBef>
                <a:spcPct val="30000"/>
              </a:spcBef>
              <a:spcAft>
                <a:spcPct val="0"/>
              </a:spcAft>
              <a:defRPr/>
            </a:pPr>
            <a:endParaRPr lang="en-US" baseline="0" dirty="0" smtClean="0"/>
          </a:p>
          <a:p>
            <a:pPr defTabSz="990478" fontAlgn="base">
              <a:spcBef>
                <a:spcPct val="30000"/>
              </a:spcBef>
              <a:spcAft>
                <a:spcPct val="0"/>
              </a:spcAft>
              <a:defRPr/>
            </a:pPr>
            <a:r>
              <a:rPr lang="en-US" dirty="0" smtClean="0"/>
              <a:t>From a </a:t>
            </a:r>
            <a:r>
              <a:rPr lang="en-US" b="1" dirty="0" smtClean="0"/>
              <a:t>government</a:t>
            </a:r>
            <a:r>
              <a:rPr lang="en-US" dirty="0" smtClean="0"/>
              <a:t> perspective,</a:t>
            </a:r>
            <a:r>
              <a:rPr lang="en-US" baseline="0" dirty="0" smtClean="0"/>
              <a:t> </a:t>
            </a:r>
            <a:r>
              <a:rPr lang="en-US" dirty="0" smtClean="0"/>
              <a:t>this demand is</a:t>
            </a:r>
            <a:r>
              <a:rPr lang="en-US" baseline="0" dirty="0" smtClean="0"/>
              <a:t> being driven by the need to </a:t>
            </a:r>
            <a:r>
              <a:rPr lang="en-AU" sz="1200" dirty="0" smtClean="0">
                <a:latin typeface="Arial" charset="0"/>
              </a:rPr>
              <a:t>better understand the causes, impacts and responses at the local level to </a:t>
            </a:r>
            <a:r>
              <a:rPr lang="en-AU" sz="1200" b="1" dirty="0" smtClean="0">
                <a:latin typeface="Arial" charset="0"/>
              </a:rPr>
              <a:t>national and global concerns, such as natural disasters, climate change and sustainable development</a:t>
            </a:r>
            <a:r>
              <a:rPr lang="en-AU" sz="1200" dirty="0" smtClean="0">
                <a:latin typeface="Arial" charset="0"/>
              </a:rPr>
              <a:t>.  Also in an environment of tight government budgets there is also a strong requirement to more </a:t>
            </a:r>
            <a:r>
              <a:rPr lang="en-AU" sz="1200" b="1" dirty="0" smtClean="0">
                <a:latin typeface="Arial" charset="0"/>
              </a:rPr>
              <a:t>carefully plan regional development and provide targeted service delivery and assistance</a:t>
            </a:r>
            <a:r>
              <a:rPr lang="en-AU" sz="1200" dirty="0" smtClean="0">
                <a:latin typeface="Arial" charset="0"/>
              </a:rPr>
              <a:t>. </a:t>
            </a:r>
          </a:p>
          <a:p>
            <a:pPr defTabSz="990478" fontAlgn="base">
              <a:spcBef>
                <a:spcPct val="30000"/>
              </a:spcBef>
              <a:spcAft>
                <a:spcPct val="0"/>
              </a:spcAft>
              <a:defRPr/>
            </a:pPr>
            <a:endParaRPr lang="en-AU" sz="1200" dirty="0" smtClean="0">
              <a:latin typeface="Arial" charset="0"/>
            </a:endParaRPr>
          </a:p>
          <a:p>
            <a:pPr algn="l" defTabSz="990478" fontAlgn="base">
              <a:spcBef>
                <a:spcPct val="30000"/>
              </a:spcBef>
              <a:spcAft>
                <a:spcPct val="0"/>
              </a:spcAft>
              <a:defRPr/>
            </a:pPr>
            <a:r>
              <a:rPr lang="en-AU" sz="1200" b="1" dirty="0" smtClean="0">
                <a:latin typeface="Arial" charset="0"/>
              </a:rPr>
              <a:t>Business and other</a:t>
            </a:r>
            <a:r>
              <a:rPr lang="en-AU" sz="1200" b="1" baseline="0" dirty="0" smtClean="0">
                <a:latin typeface="Arial" charset="0"/>
              </a:rPr>
              <a:t> organisations</a:t>
            </a:r>
            <a:r>
              <a:rPr lang="en-AU" sz="1200" baseline="0" dirty="0" smtClean="0">
                <a:latin typeface="Arial" charset="0"/>
              </a:rPr>
              <a:t>, want </a:t>
            </a:r>
            <a:r>
              <a:rPr lang="en-AU" sz="1200" b="1" baseline="0" dirty="0" smtClean="0">
                <a:latin typeface="Arial" charset="0"/>
              </a:rPr>
              <a:t>business information that is location specific</a:t>
            </a:r>
            <a:r>
              <a:rPr lang="en-AU" sz="1200" b="0" baseline="0" dirty="0" smtClean="0">
                <a:latin typeface="Arial" charset="0"/>
              </a:rPr>
              <a:t> to assist in expanding markets and operations, sell more good and services, identify and adapt to change, and reduce costs.</a:t>
            </a:r>
            <a:r>
              <a:rPr lang="en-AU" sz="1200" baseline="0" dirty="0" smtClean="0">
                <a:latin typeface="Arial" charset="0"/>
              </a:rPr>
              <a:t>  </a:t>
            </a:r>
            <a:endParaRPr lang="en-AU" sz="1200" dirty="0" smtClean="0">
              <a:latin typeface="Arial" charset="0"/>
            </a:endParaRPr>
          </a:p>
        </p:txBody>
      </p:sp>
      <p:sp>
        <p:nvSpPr>
          <p:cNvPr id="4" name="Slide Number Placeholder 3"/>
          <p:cNvSpPr>
            <a:spLocks noGrp="1"/>
          </p:cNvSpPr>
          <p:nvPr>
            <p:ph type="sldNum" sz="quarter" idx="10"/>
          </p:nvPr>
        </p:nvSpPr>
        <p:spPr/>
        <p:txBody>
          <a:bodyPr/>
          <a:lstStyle/>
          <a:p>
            <a:fld id="{D524D3A8-3D8C-4426-8A5B-F04B420B0F80}" type="slidenum">
              <a:rPr lang="en-AU" smtClean="0"/>
              <a:t>2</a:t>
            </a:fld>
            <a:endParaRPr lang="en-AU" dirty="0"/>
          </a:p>
        </p:txBody>
      </p:sp>
    </p:spTree>
    <p:extLst>
      <p:ext uri="{BB962C8B-B14F-4D97-AF65-F5344CB8AC3E}">
        <p14:creationId xmlns:p14="http://schemas.microsoft.com/office/powerpoint/2010/main" val="391791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fontAlgn="base">
              <a:spcBef>
                <a:spcPct val="30000"/>
              </a:spcBef>
              <a:spcAft>
                <a:spcPct val="0"/>
              </a:spcAft>
              <a:defRPr/>
            </a:pPr>
            <a:r>
              <a:rPr lang="en-US" dirty="0" smtClean="0"/>
              <a:t>In 2012, the </a:t>
            </a:r>
            <a:r>
              <a:rPr lang="en-AU" sz="1300" dirty="0"/>
              <a:t>Secretary General of the UN Economic and Social </a:t>
            </a:r>
            <a:r>
              <a:rPr lang="en-AU" sz="1300" dirty="0" smtClean="0"/>
              <a:t>Council identified </a:t>
            </a:r>
            <a:r>
              <a:rPr lang="en-AU" sz="1300" b="1" dirty="0"/>
              <a:t>better integration of geospatial and statistical </a:t>
            </a:r>
            <a:r>
              <a:rPr lang="en-AU" sz="1300" b="1" dirty="0" smtClean="0"/>
              <a:t>information, </a:t>
            </a:r>
            <a:r>
              <a:rPr lang="en-AU" sz="1300" b="1" dirty="0"/>
              <a:t>as a key challenge</a:t>
            </a:r>
            <a:r>
              <a:rPr lang="en-AU" sz="1300" dirty="0"/>
              <a:t> </a:t>
            </a:r>
            <a:r>
              <a:rPr lang="en-AU" sz="1300" dirty="0" smtClean="0"/>
              <a:t>in meeting information</a:t>
            </a:r>
            <a:r>
              <a:rPr lang="en-AU" sz="1300" baseline="0" dirty="0" smtClean="0"/>
              <a:t> needs</a:t>
            </a:r>
            <a:r>
              <a:rPr lang="en-AU" sz="1300" dirty="0" smtClean="0"/>
              <a:t>.</a:t>
            </a:r>
            <a:endParaRPr lang="en-AU" sz="1300" dirty="0"/>
          </a:p>
          <a:p>
            <a:pPr defTabSz="990478" fontAlgn="base">
              <a:spcBef>
                <a:spcPct val="30000"/>
              </a:spcBef>
              <a:spcAft>
                <a:spcPct val="0"/>
              </a:spcAft>
              <a:defRPr/>
            </a:pPr>
            <a:endParaRPr lang="en-AU" sz="1300" dirty="0"/>
          </a:p>
          <a:p>
            <a:pPr defTabSz="990478" fontAlgn="base">
              <a:spcBef>
                <a:spcPct val="30000"/>
              </a:spcBef>
              <a:spcAft>
                <a:spcPct val="0"/>
              </a:spcAft>
              <a:defRPr/>
            </a:pPr>
            <a:r>
              <a:rPr lang="en-AU" dirty="0" smtClean="0"/>
              <a:t>The ABS believes that</a:t>
            </a:r>
            <a:r>
              <a:rPr lang="en-AU" baseline="0" dirty="0" smtClean="0"/>
              <a:t> the</a:t>
            </a:r>
            <a:r>
              <a:rPr lang="en-AU" dirty="0" smtClean="0"/>
              <a:t> key to solving this problem is </a:t>
            </a:r>
            <a:r>
              <a:rPr lang="en-AU" b="1" dirty="0" smtClean="0"/>
              <a:t>developing</a:t>
            </a:r>
            <a:r>
              <a:rPr lang="en-AU" b="1" baseline="0" dirty="0" smtClean="0"/>
              <a:t> better linkages </a:t>
            </a:r>
            <a:r>
              <a:rPr lang="en-AU" b="0" baseline="0" dirty="0" smtClean="0"/>
              <a:t>between the statistical and spatial communities </a:t>
            </a:r>
            <a:r>
              <a:rPr lang="en-AU" baseline="0" dirty="0" smtClean="0"/>
              <a:t>and </a:t>
            </a:r>
            <a:r>
              <a:rPr lang="en-AU" b="1" baseline="0" dirty="0" smtClean="0"/>
              <a:t>creating a framework </a:t>
            </a:r>
            <a:r>
              <a:rPr lang="en-AU" baseline="0" dirty="0" smtClean="0"/>
              <a:t>to ensure socio-economic information can be spatially-enabled using agreed and consistent geospatial infrastructure and methodologies.</a:t>
            </a:r>
            <a:endParaRPr lang="en-US"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3</a:t>
            </a:fld>
            <a:endParaRPr lang="en-AU" dirty="0"/>
          </a:p>
        </p:txBody>
      </p:sp>
    </p:spTree>
    <p:extLst>
      <p:ext uri="{BB962C8B-B14F-4D97-AF65-F5344CB8AC3E}">
        <p14:creationId xmlns:p14="http://schemas.microsoft.com/office/powerpoint/2010/main" val="391791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a:t>
            </a:r>
            <a:r>
              <a:rPr lang="en-AU" baseline="0" dirty="0" smtClean="0"/>
              <a:t> the question of building linkages between Statistical and Geospatial Communities, the </a:t>
            </a:r>
            <a:r>
              <a:rPr lang="en-AU" dirty="0" smtClean="0"/>
              <a:t>ABS analysis</a:t>
            </a:r>
            <a:r>
              <a:rPr lang="en-AU" baseline="0" dirty="0" smtClean="0"/>
              <a:t> of the current situation is that there are </a:t>
            </a:r>
            <a:r>
              <a:rPr lang="en-AU" b="1" baseline="0" dirty="0" smtClean="0"/>
              <a:t>no clear cut Statistical or Spatial Communities</a:t>
            </a:r>
            <a:r>
              <a:rPr lang="en-AU" baseline="0" dirty="0" smtClean="0"/>
              <a:t>.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ABS recognises that organisations will have an </a:t>
            </a:r>
            <a:r>
              <a:rPr lang="en-AU" b="1" baseline="0" dirty="0" smtClean="0"/>
              <a:t>operational bias towards information models used in either the spatial or statistical communities, </a:t>
            </a:r>
            <a:r>
              <a:rPr lang="en-AU" b="0" baseline="0" dirty="0" smtClean="0"/>
              <a:t>this choice is </a:t>
            </a:r>
            <a:r>
              <a:rPr lang="en-AU" b="1" baseline="0" dirty="0" smtClean="0"/>
              <a:t>determined by the use case for statistical information</a:t>
            </a:r>
            <a:r>
              <a:rPr lang="en-AU" baseline="0" dirty="0" smtClean="0"/>
              <a:t> that exists in each organisation.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There is a </a:t>
            </a:r>
            <a:r>
              <a:rPr lang="en-AU" b="1" baseline="0" dirty="0" smtClean="0"/>
              <a:t>broad continuum</a:t>
            </a:r>
            <a:r>
              <a:rPr lang="en-AU" b="0" baseline="0" dirty="0" smtClean="0"/>
              <a:t> of practice, with many organisations crossing both models</a:t>
            </a:r>
            <a:r>
              <a:rPr lang="en-AU" baseline="0" dirty="0" smtClean="0"/>
              <a:t>.  An organisations position will depend on the </a:t>
            </a:r>
            <a:r>
              <a:rPr lang="en-AU" b="1" baseline="0" dirty="0" smtClean="0"/>
              <a:t>focus of the organisations business</a:t>
            </a:r>
            <a:r>
              <a:rPr lang="en-AU" baseline="0" dirty="0" smtClean="0"/>
              <a:t> and their </a:t>
            </a:r>
            <a:r>
              <a:rPr lang="en-AU" b="1" baseline="0" dirty="0" smtClean="0"/>
              <a:t>primary source of external information</a:t>
            </a:r>
            <a:r>
              <a:rPr lang="en-AU"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However, it is clear </a:t>
            </a:r>
            <a:r>
              <a:rPr lang="en-AU" b="1" baseline="0" dirty="0" smtClean="0"/>
              <a:t>all organisations have a growing need for spatially enabled socio-economic information</a:t>
            </a:r>
            <a:r>
              <a:rPr lang="en-AU" baseline="0" dirty="0" smtClean="0"/>
              <a:t> to help support their decision making processes.</a:t>
            </a:r>
          </a:p>
          <a:p>
            <a:endParaRPr lang="en-AU" baseline="0" dirty="0" smtClean="0"/>
          </a:p>
          <a:p>
            <a:r>
              <a:rPr lang="en-AU" baseline="0" dirty="0" smtClean="0"/>
              <a:t>To this end, the ABS has designed a framework </a:t>
            </a:r>
            <a:r>
              <a:rPr lang="en-AU" b="1" baseline="0" dirty="0" smtClean="0"/>
              <a:t>to support all organisations wherever they sit on this continuum</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D524D3A8-3D8C-4426-8A5B-F04B420B0F80}" type="slidenum">
              <a:rPr lang="en-AU" smtClean="0"/>
              <a:t>4</a:t>
            </a:fld>
            <a:endParaRPr lang="en-AU" dirty="0"/>
          </a:p>
        </p:txBody>
      </p:sp>
    </p:spTree>
    <p:extLst>
      <p:ext uri="{BB962C8B-B14F-4D97-AF65-F5344CB8AC3E}">
        <p14:creationId xmlns:p14="http://schemas.microsoft.com/office/powerpoint/2010/main" val="25127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Clearly there is </a:t>
            </a:r>
            <a:r>
              <a:rPr lang="en-AU" b="1" dirty="0" smtClean="0"/>
              <a:t>overlap between the statistical and spatial user communities </a:t>
            </a:r>
            <a:r>
              <a:rPr lang="en-AU" b="0" dirty="0" smtClean="0"/>
              <a:t>but the </a:t>
            </a:r>
            <a:r>
              <a:rPr lang="en-AU" b="1" dirty="0" smtClean="0"/>
              <a:t>linkages between the statistical</a:t>
            </a:r>
            <a:r>
              <a:rPr lang="en-AU" b="1" baseline="0" dirty="0" smtClean="0"/>
              <a:t> and spatial</a:t>
            </a:r>
            <a:r>
              <a:rPr lang="en-AU" b="1" dirty="0" smtClean="0"/>
              <a:t> disciplines are limited and lack consistency</a:t>
            </a:r>
            <a:r>
              <a:rPr lang="en-AU" dirty="0" smtClean="0"/>
              <a:t>.  </a:t>
            </a:r>
          </a:p>
          <a:p>
            <a:endParaRPr lang="en-AU" dirty="0" smtClean="0"/>
          </a:p>
          <a:p>
            <a:r>
              <a:rPr lang="en-AU" b="1" dirty="0" smtClean="0"/>
              <a:t>Statisticians </a:t>
            </a:r>
            <a:r>
              <a:rPr lang="en-AU" dirty="0" smtClean="0"/>
              <a:t>have been producing</a:t>
            </a:r>
            <a:r>
              <a:rPr lang="en-AU" baseline="0" dirty="0" smtClean="0"/>
              <a:t> </a:t>
            </a:r>
            <a:r>
              <a:rPr lang="en-AU" dirty="0" smtClean="0"/>
              <a:t>spatially-</a:t>
            </a:r>
            <a:r>
              <a:rPr lang="en-AU" baseline="0" dirty="0" smtClean="0"/>
              <a:t>enabled socio-economic information </a:t>
            </a:r>
            <a:r>
              <a:rPr lang="en-AU" dirty="0" smtClean="0"/>
              <a:t>for some time and </a:t>
            </a:r>
            <a:r>
              <a:rPr lang="en-AU" b="1" dirty="0" smtClean="0"/>
              <a:t>spatial analysts </a:t>
            </a:r>
            <a:r>
              <a:rPr lang="en-AU" dirty="0" smtClean="0"/>
              <a:t>are beginning to bring a larger range</a:t>
            </a:r>
            <a:r>
              <a:rPr lang="en-AU" baseline="0" dirty="0" smtClean="0"/>
              <a:t> of</a:t>
            </a:r>
            <a:r>
              <a:rPr lang="en-AU" dirty="0" smtClean="0"/>
              <a:t> socio-economic</a:t>
            </a:r>
            <a:r>
              <a:rPr lang="en-AU" baseline="0" dirty="0" smtClean="0"/>
              <a:t> </a:t>
            </a:r>
            <a:r>
              <a:rPr lang="en-AU" dirty="0" smtClean="0"/>
              <a:t>information into their activities. </a:t>
            </a:r>
          </a:p>
          <a:p>
            <a:endParaRPr lang="en-AU" baseline="0" dirty="0" smtClean="0"/>
          </a:p>
          <a:p>
            <a:r>
              <a:rPr lang="en-AU" baseline="0" dirty="0" smtClean="0"/>
              <a:t>&lt;</a:t>
            </a:r>
            <a:r>
              <a:rPr lang="en-AU" b="0" baseline="0" dirty="0" smtClean="0"/>
              <a:t>CLICK</a:t>
            </a:r>
            <a:r>
              <a:rPr lang="en-AU" b="1" baseline="0" dirty="0" smtClean="0"/>
              <a:t> </a:t>
            </a:r>
            <a:r>
              <a:rPr lang="en-AU" baseline="0" dirty="0" smtClean="0"/>
              <a:t>– animation adds SSF circle&gt;</a:t>
            </a:r>
          </a:p>
          <a:p>
            <a:endParaRPr lang="en-AU" dirty="0" smtClean="0"/>
          </a:p>
          <a:p>
            <a:r>
              <a:rPr lang="en-AU" b="0" baseline="0" dirty="0" smtClean="0"/>
              <a:t>The </a:t>
            </a:r>
            <a:r>
              <a:rPr lang="en-AU" b="1" baseline="0" dirty="0" smtClean="0"/>
              <a:t>ABS has developed the Spatial Statistics Framework </a:t>
            </a:r>
            <a:r>
              <a:rPr lang="en-AU" b="0" baseline="0" dirty="0" smtClean="0"/>
              <a:t>to </a:t>
            </a:r>
            <a:r>
              <a:rPr lang="en-AU" baseline="0" dirty="0" smtClean="0"/>
              <a:t>provide a consistent mechanism for </a:t>
            </a:r>
            <a:r>
              <a:rPr lang="en-AU" b="1" baseline="0" dirty="0" smtClean="0"/>
              <a:t>integrating socio-economic data and spatial information</a:t>
            </a:r>
            <a:r>
              <a:rPr lang="en-AU" baseline="0" dirty="0" smtClean="0"/>
              <a:t>. </a:t>
            </a:r>
          </a:p>
        </p:txBody>
      </p:sp>
      <p:sp>
        <p:nvSpPr>
          <p:cNvPr id="4" name="Slide Number Placeholder 3"/>
          <p:cNvSpPr>
            <a:spLocks noGrp="1"/>
          </p:cNvSpPr>
          <p:nvPr>
            <p:ph type="sldNum" sz="quarter" idx="10"/>
          </p:nvPr>
        </p:nvSpPr>
        <p:spPr/>
        <p:txBody>
          <a:bodyPr/>
          <a:lstStyle/>
          <a:p>
            <a:fld id="{D524D3A8-3D8C-4426-8A5B-F04B420B0F80}" type="slidenum">
              <a:rPr lang="en-AU" smtClean="0"/>
              <a:t>5</a:t>
            </a:fld>
            <a:endParaRPr lang="en-AU" dirty="0"/>
          </a:p>
        </p:txBody>
      </p:sp>
    </p:spTree>
    <p:extLst>
      <p:ext uri="{BB962C8B-B14F-4D97-AF65-F5344CB8AC3E}">
        <p14:creationId xmlns:p14="http://schemas.microsoft.com/office/powerpoint/2010/main" val="425296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solidFill>
                  <a:schemeClr val="bg1"/>
                </a:solidFill>
              </a:rPr>
              <a:t>This is the </a:t>
            </a:r>
            <a:r>
              <a:rPr lang="en-AU" sz="1300" b="1" dirty="0">
                <a:solidFill>
                  <a:schemeClr val="bg1"/>
                </a:solidFill>
              </a:rPr>
              <a:t>current </a:t>
            </a:r>
            <a:r>
              <a:rPr lang="en-AU" sz="1300" b="1" dirty="0" smtClean="0">
                <a:solidFill>
                  <a:schemeClr val="bg1"/>
                </a:solidFill>
              </a:rPr>
              <a:t>situation in terms of data </a:t>
            </a:r>
            <a:r>
              <a:rPr lang="en-AU" sz="1300" b="0" dirty="0">
                <a:solidFill>
                  <a:schemeClr val="bg1"/>
                </a:solidFill>
              </a:rPr>
              <a:t>from the ABS perspective.</a:t>
            </a:r>
          </a:p>
          <a:p>
            <a:pPr defTabSz="990478">
              <a:defRPr/>
            </a:pPr>
            <a:endParaRPr lang="en-AU" sz="1300" dirty="0">
              <a:solidFill>
                <a:schemeClr val="bg1"/>
              </a:solidFill>
            </a:endParaRPr>
          </a:p>
          <a:p>
            <a:pPr defTabSz="990478">
              <a:defRPr/>
            </a:pPr>
            <a:r>
              <a:rPr lang="en-AU" sz="1300" dirty="0">
                <a:solidFill>
                  <a:schemeClr val="bg1"/>
                </a:solidFill>
              </a:rPr>
              <a:t>The </a:t>
            </a:r>
            <a:r>
              <a:rPr lang="en-AU" sz="1300" b="1" dirty="0">
                <a:solidFill>
                  <a:schemeClr val="bg1"/>
                </a:solidFill>
              </a:rPr>
              <a:t>socio-economic datasets</a:t>
            </a:r>
            <a:r>
              <a:rPr lang="en-AU" sz="1300" dirty="0">
                <a:solidFill>
                  <a:schemeClr val="bg1"/>
                </a:solidFill>
              </a:rPr>
              <a:t> currently available within the statistical community are </a:t>
            </a:r>
            <a:r>
              <a:rPr lang="en-AU" sz="1300" b="1" dirty="0">
                <a:solidFill>
                  <a:schemeClr val="bg1"/>
                </a:solidFill>
              </a:rPr>
              <a:t>not spatial enabled in a consistent way</a:t>
            </a:r>
            <a:r>
              <a:rPr lang="en-AU" sz="1300" dirty="0">
                <a:solidFill>
                  <a:schemeClr val="bg1"/>
                </a:solidFill>
              </a:rPr>
              <a:t> making them difficult to utilise in spatial analysis. The ABS experience with this is similar to many others, where </a:t>
            </a:r>
            <a:r>
              <a:rPr lang="en-AU" sz="1300" b="1" dirty="0">
                <a:solidFill>
                  <a:schemeClr val="bg1"/>
                </a:solidFill>
              </a:rPr>
              <a:t>substantial resources are invested in bringing these datasets into GIS systems</a:t>
            </a:r>
            <a:r>
              <a:rPr lang="en-AU" sz="1300" dirty="0">
                <a:solidFill>
                  <a:schemeClr val="bg1"/>
                </a:solidFill>
              </a:rPr>
              <a:t> for processing and analysis.</a:t>
            </a:r>
          </a:p>
          <a:p>
            <a:pPr defTabSz="990478">
              <a:defRPr/>
            </a:pPr>
            <a:endParaRPr lang="en-AU" sz="1300" dirty="0">
              <a:solidFill>
                <a:schemeClr val="bg1"/>
              </a:solidFill>
            </a:endParaRPr>
          </a:p>
          <a:p>
            <a:pPr defTabSz="990478">
              <a:defRPr/>
            </a:pPr>
            <a:r>
              <a:rPr lang="en-AU" sz="1300" dirty="0">
                <a:solidFill>
                  <a:schemeClr val="bg1"/>
                </a:solidFill>
              </a:rPr>
              <a:t>Up until recently the </a:t>
            </a:r>
            <a:r>
              <a:rPr lang="en-AU" sz="1300" b="1" dirty="0">
                <a:solidFill>
                  <a:schemeClr val="bg1"/>
                </a:solidFill>
              </a:rPr>
              <a:t>spatial community has </a:t>
            </a:r>
            <a:r>
              <a:rPr lang="en-AU" sz="1300" b="1" dirty="0" smtClean="0">
                <a:solidFill>
                  <a:schemeClr val="bg1"/>
                </a:solidFill>
              </a:rPr>
              <a:t>largely </a:t>
            </a:r>
            <a:r>
              <a:rPr lang="en-AU" sz="1300" b="1" dirty="0">
                <a:solidFill>
                  <a:schemeClr val="bg1"/>
                </a:solidFill>
              </a:rPr>
              <a:t>focused on </a:t>
            </a:r>
            <a:r>
              <a:rPr lang="en-AU" sz="1300" b="1" dirty="0" smtClean="0">
                <a:solidFill>
                  <a:schemeClr val="bg1"/>
                </a:solidFill>
              </a:rPr>
              <a:t>the natural </a:t>
            </a:r>
            <a:r>
              <a:rPr lang="en-AU" sz="1300" b="1" dirty="0">
                <a:solidFill>
                  <a:schemeClr val="bg1"/>
                </a:solidFill>
              </a:rPr>
              <a:t>and built environment information</a:t>
            </a:r>
            <a:r>
              <a:rPr lang="en-AU" sz="1300" dirty="0">
                <a:solidFill>
                  <a:schemeClr val="bg1"/>
                </a:solidFill>
              </a:rPr>
              <a:t>.  </a:t>
            </a:r>
            <a:r>
              <a:rPr lang="en-AU" sz="1300" dirty="0" smtClean="0">
                <a:solidFill>
                  <a:schemeClr val="bg1"/>
                </a:solidFill>
              </a:rPr>
              <a:t>Most often socio</a:t>
            </a:r>
            <a:r>
              <a:rPr lang="en-AU" sz="1300" baseline="0" dirty="0" smtClean="0">
                <a:solidFill>
                  <a:schemeClr val="bg1"/>
                </a:solidFill>
              </a:rPr>
              <a:t>-economic data is represented in spatial data frameworks under the category of</a:t>
            </a:r>
            <a:r>
              <a:rPr lang="en-AU" sz="1300" dirty="0" smtClean="0">
                <a:solidFill>
                  <a:schemeClr val="bg1"/>
                </a:solidFill>
              </a:rPr>
              <a:t> </a:t>
            </a:r>
            <a:r>
              <a:rPr lang="en-AU" sz="1300" dirty="0">
                <a:solidFill>
                  <a:schemeClr val="bg1"/>
                </a:solidFill>
              </a:rPr>
              <a:t>‘administrative boundaries’, </a:t>
            </a:r>
            <a:r>
              <a:rPr lang="en-AU" sz="1300" dirty="0" smtClean="0">
                <a:solidFill>
                  <a:schemeClr val="bg1"/>
                </a:solidFill>
              </a:rPr>
              <a:t>or sometimes separately</a:t>
            </a:r>
            <a:r>
              <a:rPr lang="en-AU" sz="1300" baseline="0" dirty="0" smtClean="0">
                <a:solidFill>
                  <a:schemeClr val="bg1"/>
                </a:solidFill>
              </a:rPr>
              <a:t> as statistical boundaries.</a:t>
            </a:r>
            <a:r>
              <a:rPr lang="en-AU" sz="1300" dirty="0" smtClean="0">
                <a:solidFill>
                  <a:schemeClr val="bg1"/>
                </a:solidFill>
              </a:rPr>
              <a:t>  But </a:t>
            </a:r>
            <a:r>
              <a:rPr lang="en-AU" sz="1300" b="0" dirty="0" smtClean="0">
                <a:solidFill>
                  <a:schemeClr val="bg1"/>
                </a:solidFill>
              </a:rPr>
              <a:t>the </a:t>
            </a:r>
            <a:r>
              <a:rPr lang="en-AU" sz="1300" b="0" dirty="0">
                <a:solidFill>
                  <a:schemeClr val="bg1"/>
                </a:solidFill>
              </a:rPr>
              <a:t>problem of </a:t>
            </a:r>
            <a:r>
              <a:rPr lang="en-AU" sz="1300" b="1" dirty="0">
                <a:solidFill>
                  <a:schemeClr val="bg1"/>
                </a:solidFill>
              </a:rPr>
              <a:t>integrating socio-economic information with </a:t>
            </a:r>
            <a:r>
              <a:rPr lang="en-AU" sz="1300" b="1" dirty="0" smtClean="0">
                <a:solidFill>
                  <a:schemeClr val="bg1"/>
                </a:solidFill>
              </a:rPr>
              <a:t>these </a:t>
            </a:r>
            <a:r>
              <a:rPr lang="en-AU" sz="1300" b="1" dirty="0">
                <a:solidFill>
                  <a:schemeClr val="bg1"/>
                </a:solidFill>
              </a:rPr>
              <a:t>boundaries </a:t>
            </a:r>
            <a:r>
              <a:rPr lang="en-AU" sz="1300" b="1" dirty="0" smtClean="0">
                <a:solidFill>
                  <a:schemeClr val="bg1"/>
                </a:solidFill>
              </a:rPr>
              <a:t>remains </a:t>
            </a:r>
            <a:r>
              <a:rPr lang="en-AU" sz="1300" b="1" dirty="0">
                <a:solidFill>
                  <a:schemeClr val="bg1"/>
                </a:solidFill>
              </a:rPr>
              <a:t>a complex exercise.</a:t>
            </a:r>
          </a:p>
          <a:p>
            <a:pPr defTabSz="990478">
              <a:defRPr/>
            </a:pPr>
            <a:endParaRPr lang="en-AU" sz="1300" dirty="0">
              <a:solidFill>
                <a:schemeClr val="bg1"/>
              </a:solidFill>
            </a:endParaRPr>
          </a:p>
          <a:p>
            <a:pPr defTabSz="990478">
              <a:defRPr/>
            </a:pPr>
            <a:r>
              <a:rPr lang="en-AU" sz="1300" dirty="0" smtClean="0">
                <a:solidFill>
                  <a:schemeClr val="bg1"/>
                </a:solidFill>
              </a:rPr>
              <a:t>&lt;CLICK slide</a:t>
            </a:r>
            <a:r>
              <a:rPr lang="en-AU" sz="1300" baseline="0" dirty="0" smtClean="0">
                <a:solidFill>
                  <a:schemeClr val="bg1"/>
                </a:solidFill>
              </a:rPr>
              <a:t> for SSF BRIDGE to appear&gt;</a:t>
            </a:r>
          </a:p>
          <a:p>
            <a:pPr defTabSz="990478">
              <a:defRPr/>
            </a:pPr>
            <a:endParaRPr lang="en-AU" sz="1300" baseline="0" dirty="0" smtClean="0">
              <a:solidFill>
                <a:schemeClr val="bg1"/>
              </a:solidFill>
            </a:endParaRPr>
          </a:p>
          <a:p>
            <a:pPr defTabSz="990478">
              <a:defRPr/>
            </a:pPr>
            <a:r>
              <a:rPr lang="en-AU" sz="1300" dirty="0" smtClean="0">
                <a:solidFill>
                  <a:schemeClr val="bg1"/>
                </a:solidFill>
              </a:rPr>
              <a:t>The </a:t>
            </a:r>
            <a:r>
              <a:rPr lang="en-AU" sz="1300" dirty="0">
                <a:solidFill>
                  <a:schemeClr val="bg1"/>
                </a:solidFill>
              </a:rPr>
              <a:t>SSF has been designed to provide </a:t>
            </a:r>
            <a:r>
              <a:rPr lang="en-AU" sz="1300" b="1" dirty="0">
                <a:solidFill>
                  <a:schemeClr val="bg1"/>
                </a:solidFill>
              </a:rPr>
              <a:t>a bridge between the statistical community and the spatial community</a:t>
            </a:r>
            <a:r>
              <a:rPr lang="en-AU" sz="1300" dirty="0">
                <a:solidFill>
                  <a:schemeClr val="bg1"/>
                </a:solidFill>
              </a:rPr>
              <a:t>. </a:t>
            </a:r>
            <a:endParaRPr lang="en-AU" sz="1300" dirty="0" smtClean="0">
              <a:solidFill>
                <a:schemeClr val="bg1"/>
              </a:solidFill>
            </a:endParaRPr>
          </a:p>
          <a:p>
            <a:pPr defTabSz="990478">
              <a:defRPr/>
            </a:pPr>
            <a:endParaRPr lang="en-AU" sz="1300" dirty="0" smtClean="0">
              <a:solidFill>
                <a:schemeClr val="bg1"/>
              </a:solidFill>
            </a:endParaRPr>
          </a:p>
          <a:p>
            <a:pPr defTabSz="990478">
              <a:defRPr/>
            </a:pPr>
            <a:r>
              <a:rPr lang="en-AU" sz="1300" dirty="0" smtClean="0">
                <a:solidFill>
                  <a:schemeClr val="bg1"/>
                </a:solidFill>
              </a:rPr>
              <a:t>It </a:t>
            </a:r>
            <a:r>
              <a:rPr lang="en-AU" sz="1300" dirty="0">
                <a:solidFill>
                  <a:schemeClr val="bg1"/>
                </a:solidFill>
              </a:rPr>
              <a:t>will provide a </a:t>
            </a:r>
            <a:r>
              <a:rPr lang="en-AU" sz="1300" b="1" dirty="0">
                <a:solidFill>
                  <a:schemeClr val="bg1"/>
                </a:solidFill>
              </a:rPr>
              <a:t>consistent mechanism for </a:t>
            </a:r>
            <a:r>
              <a:rPr lang="en-AU" sz="1300" b="1" dirty="0" smtClean="0">
                <a:solidFill>
                  <a:schemeClr val="bg1"/>
                </a:solidFill>
              </a:rPr>
              <a:t>spatially-enabling </a:t>
            </a:r>
            <a:r>
              <a:rPr lang="en-AU" sz="1300" b="1" dirty="0">
                <a:solidFill>
                  <a:schemeClr val="bg1"/>
                </a:solidFill>
              </a:rPr>
              <a:t>socio-economic data</a:t>
            </a:r>
            <a:r>
              <a:rPr lang="en-AU" sz="1300" dirty="0">
                <a:solidFill>
                  <a:schemeClr val="bg1"/>
                </a:solidFill>
              </a:rPr>
              <a:t> so that it can be more effectively integrated with other spatial data.  </a:t>
            </a:r>
            <a:r>
              <a:rPr lang="en-AU" sz="1300" dirty="0" smtClean="0">
                <a:solidFill>
                  <a:schemeClr val="bg1"/>
                </a:solidFill>
              </a:rPr>
              <a:t>The </a:t>
            </a:r>
            <a:r>
              <a:rPr lang="en-AU" sz="1300" dirty="0">
                <a:solidFill>
                  <a:schemeClr val="bg1"/>
                </a:solidFill>
              </a:rPr>
              <a:t>SSF will </a:t>
            </a:r>
            <a:r>
              <a:rPr lang="en-AU" sz="1300" b="1" dirty="0">
                <a:solidFill>
                  <a:schemeClr val="bg1"/>
                </a:solidFill>
              </a:rPr>
              <a:t>use spatial community standards and data for geocoding, as well as define metadata standards </a:t>
            </a:r>
            <a:r>
              <a:rPr lang="en-AU" sz="1300" dirty="0">
                <a:solidFill>
                  <a:schemeClr val="bg1"/>
                </a:solidFill>
              </a:rPr>
              <a:t>that are interoperable within both statistical and spatial communities.</a:t>
            </a:r>
          </a:p>
          <a:p>
            <a:pPr defTabSz="990478">
              <a:defRPr/>
            </a:pPr>
            <a:endParaRPr lang="en-AU" sz="1300" dirty="0">
              <a:solidFill>
                <a:schemeClr val="bg1"/>
              </a:solidFill>
            </a:endParaRPr>
          </a:p>
          <a:p>
            <a:pPr defTabSz="990478">
              <a:defRPr/>
            </a:pPr>
            <a:r>
              <a:rPr lang="en-AU" sz="1300" dirty="0">
                <a:solidFill>
                  <a:schemeClr val="bg1"/>
                </a:solidFill>
              </a:rPr>
              <a:t>The SSF also </a:t>
            </a:r>
            <a:r>
              <a:rPr lang="en-AU" sz="1300" b="1" dirty="0">
                <a:solidFill>
                  <a:schemeClr val="bg1"/>
                </a:solidFill>
              </a:rPr>
              <a:t>helps to bridge between the statistical and spatial community in several other ways</a:t>
            </a:r>
            <a:r>
              <a:rPr lang="en-AU" sz="1300" dirty="0">
                <a:solidFill>
                  <a:schemeClr val="bg1"/>
                </a:solidFill>
              </a:rPr>
              <a:t>:</a:t>
            </a:r>
          </a:p>
          <a:p>
            <a:pPr marL="185715" indent="-185715" defTabSz="990478">
              <a:buFont typeface="Arial" pitchFamily="34" charset="0"/>
              <a:buChar char="•"/>
              <a:defRPr/>
            </a:pPr>
            <a:r>
              <a:rPr lang="en-AU" sz="1300" dirty="0">
                <a:solidFill>
                  <a:schemeClr val="bg1"/>
                </a:solidFill>
              </a:rPr>
              <a:t>Statistical data </a:t>
            </a:r>
            <a:r>
              <a:rPr lang="en-AU" sz="1300" dirty="0" smtClean="0">
                <a:solidFill>
                  <a:schemeClr val="bg1"/>
                </a:solidFill>
              </a:rPr>
              <a:t>producers will </a:t>
            </a:r>
            <a:r>
              <a:rPr lang="en-AU" sz="1300" dirty="0">
                <a:solidFill>
                  <a:schemeClr val="bg1"/>
                </a:solidFill>
              </a:rPr>
              <a:t>use spatial data </a:t>
            </a:r>
            <a:r>
              <a:rPr lang="en-AU" sz="1300" dirty="0" smtClean="0">
                <a:solidFill>
                  <a:schemeClr val="bg1"/>
                </a:solidFill>
              </a:rPr>
              <a:t>to </a:t>
            </a:r>
            <a:r>
              <a:rPr lang="en-AU" sz="1300" dirty="0">
                <a:solidFill>
                  <a:schemeClr val="bg1"/>
                </a:solidFill>
              </a:rPr>
              <a:t>support the creation of socio-economic data. </a:t>
            </a:r>
          </a:p>
          <a:p>
            <a:pPr marL="185715" indent="-185715" defTabSz="990478">
              <a:buFont typeface="Arial" pitchFamily="34" charset="0"/>
              <a:buChar char="•"/>
              <a:defRPr/>
            </a:pPr>
            <a:r>
              <a:rPr lang="en-AU" sz="1300" dirty="0">
                <a:solidFill>
                  <a:schemeClr val="bg1"/>
                </a:solidFill>
              </a:rPr>
              <a:t>For users undertaking spatial analysis,</a:t>
            </a:r>
            <a:r>
              <a:rPr lang="en-AU" sz="1300" b="0" dirty="0">
                <a:solidFill>
                  <a:schemeClr val="bg1"/>
                </a:solidFill>
              </a:rPr>
              <a:t> guidance on managing issues such as confidentiality and privacy </a:t>
            </a:r>
            <a:r>
              <a:rPr lang="en-AU" sz="1300" dirty="0">
                <a:solidFill>
                  <a:schemeClr val="bg1"/>
                </a:solidFill>
              </a:rPr>
              <a:t>will </a:t>
            </a:r>
            <a:r>
              <a:rPr lang="en-AU" sz="1300" dirty="0" smtClean="0">
                <a:solidFill>
                  <a:schemeClr val="bg1"/>
                </a:solidFill>
              </a:rPr>
              <a:t>be </a:t>
            </a:r>
            <a:r>
              <a:rPr lang="en-AU" sz="1300" dirty="0">
                <a:solidFill>
                  <a:schemeClr val="bg1"/>
                </a:solidFill>
              </a:rPr>
              <a:t>provided through the SSF.</a:t>
            </a:r>
          </a:p>
        </p:txBody>
      </p:sp>
      <p:sp>
        <p:nvSpPr>
          <p:cNvPr id="4" name="Slide Number Placeholder 3"/>
          <p:cNvSpPr>
            <a:spLocks noGrp="1"/>
          </p:cNvSpPr>
          <p:nvPr>
            <p:ph type="sldNum" sz="quarter" idx="10"/>
          </p:nvPr>
        </p:nvSpPr>
        <p:spPr/>
        <p:txBody>
          <a:bodyPr/>
          <a:lstStyle/>
          <a:p>
            <a:fld id="{D524D3A8-3D8C-4426-8A5B-F04B420B0F80}" type="slidenum">
              <a:rPr lang="en-AU" smtClean="0"/>
              <a:t>6</a:t>
            </a:fld>
            <a:endParaRPr lang="en-AU" dirty="0"/>
          </a:p>
        </p:txBody>
      </p:sp>
    </p:spTree>
    <p:extLst>
      <p:ext uri="{BB962C8B-B14F-4D97-AF65-F5344CB8AC3E}">
        <p14:creationId xmlns:p14="http://schemas.microsoft.com/office/powerpoint/2010/main" val="382292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In developing this picture of the information</a:t>
            </a:r>
            <a:r>
              <a:rPr lang="en-AU" b="0" baseline="0" dirty="0" smtClean="0"/>
              <a:t> environment that statistical-geospatial information exists in, the </a:t>
            </a:r>
            <a:r>
              <a:rPr lang="en-AU" b="1" baseline="0" dirty="0" smtClean="0"/>
              <a:t>ABS identified some fundamental questions</a:t>
            </a:r>
            <a:r>
              <a:rPr lang="en-AU" b="0" baseline="0" dirty="0" smtClean="0"/>
              <a:t> that need to be addressed in the development of the SSF.</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Geographic coding</a:t>
            </a:r>
            <a:r>
              <a:rPr lang="en-AU" b="0" baseline="0" dirty="0" smtClean="0"/>
              <a:t> of unit record data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Effective geocoding</a:t>
            </a:r>
            <a:r>
              <a:rPr lang="en-AU" b="0" baseline="0" dirty="0" smtClean="0"/>
              <a:t> needs to be employed that also maximising utility and flexibility of the data.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Information management</a:t>
            </a:r>
            <a:r>
              <a:rPr lang="en-AU" b="0" baseline="0" dirty="0" smtClean="0"/>
              <a:t> practices</a:t>
            </a: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Data and metadata management</a:t>
            </a:r>
            <a:r>
              <a:rPr lang="en-AU" b="0" baseline="0" dirty="0" smtClean="0"/>
              <a:t> of the new more detailed information and addressing the needs of evolving internet/machine-to-machine usage models.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Confidentiality and privacy</a:t>
            </a:r>
            <a:r>
              <a:rPr lang="en-AU" b="0" baseline="0" dirty="0" smtClean="0"/>
              <a:t> of the address and geocode 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Dissemination geographies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Realising the benefits of </a:t>
            </a:r>
            <a:r>
              <a:rPr lang="en-AU" b="1" baseline="0" dirty="0" smtClean="0"/>
              <a:t>data integration</a:t>
            </a:r>
            <a:r>
              <a:rPr lang="en-AU" b="0" baseline="0" dirty="0" smtClean="0"/>
              <a:t> through use of consistent geographies.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Addressing the </a:t>
            </a:r>
            <a:r>
              <a:rPr lang="en-AU" b="1" baseline="0" dirty="0" smtClean="0"/>
              <a:t>issues of stability and statistical utility </a:t>
            </a:r>
            <a:r>
              <a:rPr lang="en-AU" b="0" baseline="0" dirty="0" smtClean="0"/>
              <a:t>in administrative geographies in Australia.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Accessibility and utility of geospatially enabled socioeconomic data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Determining that the </a:t>
            </a:r>
            <a:r>
              <a:rPr lang="en-AU" b="1" baseline="0" dirty="0" smtClean="0"/>
              <a:t>lack of clear metadata standards </a:t>
            </a:r>
            <a:r>
              <a:rPr lang="en-AU" b="0" baseline="0" dirty="0" smtClean="0"/>
              <a:t>for statistical-geospatial data was a barrier to use.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That </a:t>
            </a:r>
            <a:r>
              <a:rPr lang="en-AU" b="1" baseline="0" dirty="0" smtClean="0"/>
              <a:t>web services </a:t>
            </a:r>
            <a:r>
              <a:rPr lang="en-AU" b="0" baseline="0" dirty="0" smtClean="0"/>
              <a:t>would be a critical access path into the future.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Encouraging other data custodians </a:t>
            </a:r>
            <a:r>
              <a:rPr lang="en-AU" b="0" baseline="0" dirty="0" smtClean="0"/>
              <a:t>to implement the SSF principles is critical to </a:t>
            </a:r>
            <a:r>
              <a:rPr lang="en-AU" b="1" baseline="0" dirty="0" smtClean="0"/>
              <a:t>maximising the amount of statistical-geospatial information</a:t>
            </a:r>
            <a:r>
              <a:rPr lang="en-AU" b="0" baseline="0" dirty="0" smtClean="0"/>
              <a:t> available and which can then </a:t>
            </a:r>
            <a:r>
              <a:rPr lang="en-AU" b="1" baseline="0" dirty="0" smtClean="0"/>
              <a:t>be integrated geographically</a:t>
            </a:r>
            <a:r>
              <a:rPr lang="en-AU"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7</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In developing this picture of the information</a:t>
            </a:r>
            <a:r>
              <a:rPr lang="en-AU" b="0" baseline="0" dirty="0" smtClean="0"/>
              <a:t> environment that statistical-geospatial information exists in, the </a:t>
            </a:r>
            <a:r>
              <a:rPr lang="en-AU" b="1" baseline="0" dirty="0" smtClean="0"/>
              <a:t>ABS identified some fundamental questions</a:t>
            </a:r>
            <a:r>
              <a:rPr lang="en-AU" b="0" baseline="0" dirty="0" smtClean="0"/>
              <a:t> that need to be addressed in the development of the SSF.</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Geographic coding</a:t>
            </a:r>
            <a:r>
              <a:rPr lang="en-AU" b="0" baseline="0" dirty="0" smtClean="0"/>
              <a:t> of unit record data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Effective geocoding</a:t>
            </a:r>
            <a:r>
              <a:rPr lang="en-AU" b="0" baseline="0" dirty="0" smtClean="0"/>
              <a:t> needs to be employed that also maximising utility and flexibility of the data.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Information management</a:t>
            </a:r>
            <a:r>
              <a:rPr lang="en-AU" b="0" baseline="0" dirty="0" smtClean="0"/>
              <a:t> practices</a:t>
            </a: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Data and metadata management</a:t>
            </a:r>
            <a:r>
              <a:rPr lang="en-AU" b="0" baseline="0" dirty="0" smtClean="0"/>
              <a:t> of the new more detailed information and addressing the needs of evolving internet/machine-to-machine usage models.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Confidentiality and privacy</a:t>
            </a:r>
            <a:r>
              <a:rPr lang="en-AU" b="0" baseline="0" dirty="0" smtClean="0"/>
              <a:t> of the address and geocode 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Dissemination geographies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Realising the benefits of </a:t>
            </a:r>
            <a:r>
              <a:rPr lang="en-AU" b="1" baseline="0" dirty="0" smtClean="0"/>
              <a:t>data integration</a:t>
            </a:r>
            <a:r>
              <a:rPr lang="en-AU" b="0" baseline="0" dirty="0" smtClean="0"/>
              <a:t> through use of consistent geographies.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Addressing the </a:t>
            </a:r>
            <a:r>
              <a:rPr lang="en-AU" b="1" baseline="0" dirty="0" smtClean="0"/>
              <a:t>issues of stability and statistical utility </a:t>
            </a:r>
            <a:r>
              <a:rPr lang="en-AU" b="0" baseline="0" dirty="0" smtClean="0"/>
              <a:t>in administrative geographies in Australia.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Accessibility and utility of geospatially enabled socioeconomic data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Determining that the </a:t>
            </a:r>
            <a:r>
              <a:rPr lang="en-AU" b="1" baseline="0" dirty="0" smtClean="0"/>
              <a:t>lack of clear metadata standards </a:t>
            </a:r>
            <a:r>
              <a:rPr lang="en-AU" b="0" baseline="0" dirty="0" smtClean="0"/>
              <a:t>for statistical-geospatial data was a barrier to use.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That </a:t>
            </a:r>
            <a:r>
              <a:rPr lang="en-AU" b="1" baseline="0" dirty="0" smtClean="0"/>
              <a:t>web services </a:t>
            </a:r>
            <a:r>
              <a:rPr lang="en-AU" b="0" baseline="0" dirty="0" smtClean="0"/>
              <a:t>would be a critical access path into the future.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Encouraging other data custodians </a:t>
            </a:r>
            <a:r>
              <a:rPr lang="en-AU" b="0" baseline="0" dirty="0" smtClean="0"/>
              <a:t>to implement the SSF principles is critical to </a:t>
            </a:r>
            <a:r>
              <a:rPr lang="en-AU" b="1" baseline="0" dirty="0" smtClean="0"/>
              <a:t>maximising the amount of statistical-geospatial information</a:t>
            </a:r>
            <a:r>
              <a:rPr lang="en-AU" b="0" baseline="0" dirty="0" smtClean="0"/>
              <a:t> available and which can then </a:t>
            </a:r>
            <a:r>
              <a:rPr lang="en-AU" b="1" baseline="0" dirty="0" smtClean="0"/>
              <a:t>be integrated geographically</a:t>
            </a:r>
            <a:r>
              <a:rPr lang="en-AU"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8</a:t>
            </a:fld>
            <a:endParaRPr lang="en-AU" dirty="0"/>
          </a:p>
        </p:txBody>
      </p:sp>
    </p:spTree>
    <p:extLst>
      <p:ext uri="{BB962C8B-B14F-4D97-AF65-F5344CB8AC3E}">
        <p14:creationId xmlns:p14="http://schemas.microsoft.com/office/powerpoint/2010/main" val="342273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t>
            </a:r>
            <a:r>
              <a:rPr lang="en-AU" b="1" dirty="0" smtClean="0"/>
              <a:t>basic</a:t>
            </a:r>
            <a:r>
              <a:rPr lang="en-AU" b="1" baseline="0" dirty="0" smtClean="0"/>
              <a:t> </a:t>
            </a:r>
            <a:r>
              <a:rPr lang="en-AU" b="1" dirty="0" smtClean="0"/>
              <a:t>elements</a:t>
            </a:r>
            <a:r>
              <a:rPr lang="en-AU" b="1" baseline="0" dirty="0" smtClean="0"/>
              <a:t> of the SSF</a:t>
            </a:r>
            <a:r>
              <a:rPr lang="en-AU" baseline="0" dirty="0" smtClean="0"/>
              <a:t> that support the creation and use of spatially-enabled socio-economic information are </a:t>
            </a:r>
            <a:r>
              <a:rPr lang="en-AU" b="1" baseline="0" dirty="0" smtClean="0"/>
              <a:t>included in this diagram</a:t>
            </a:r>
            <a:r>
              <a:rPr lang="en-AU" baseline="0" dirty="0" smtClean="0"/>
              <a:t>.</a:t>
            </a:r>
          </a:p>
          <a:p>
            <a:endParaRPr lang="en-AU" baseline="0" dirty="0" smtClean="0"/>
          </a:p>
          <a:p>
            <a:r>
              <a:rPr lang="en-AU" baseline="0" dirty="0" smtClean="0"/>
              <a:t>The </a:t>
            </a:r>
            <a:r>
              <a:rPr lang="en-AU" b="1" baseline="0" dirty="0" smtClean="0"/>
              <a:t>green triangle incorporates the fundamental principles </a:t>
            </a:r>
            <a:r>
              <a:rPr lang="en-AU" baseline="0" dirty="0" smtClean="0"/>
              <a:t>of the SSF.  These allow the SSF concept to be applied internationally. </a:t>
            </a:r>
          </a:p>
          <a:p>
            <a:endParaRPr lang="en-AU" baseline="0" dirty="0" smtClean="0"/>
          </a:p>
          <a:p>
            <a:r>
              <a:rPr lang="en-AU" baseline="0" dirty="0" smtClean="0"/>
              <a:t>The </a:t>
            </a:r>
            <a:r>
              <a:rPr lang="en-AU" b="1" baseline="0" dirty="0" smtClean="0"/>
              <a:t>blue extension bars represent the Australian Application </a:t>
            </a:r>
            <a:r>
              <a:rPr lang="en-AU" baseline="0" dirty="0" smtClean="0"/>
              <a:t>or operationalisation of these core SSF principles.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SSF starts with a solid base by </a:t>
            </a:r>
            <a:r>
              <a:rPr lang="en-AU" b="1" baseline="0" dirty="0" smtClean="0"/>
              <a:t>geocoding address information on a consistent basis. </a:t>
            </a:r>
            <a:endParaRPr lang="en-AU" baseline="0" dirty="0" smtClean="0"/>
          </a:p>
          <a:p>
            <a:pPr marL="171450" indent="-171450">
              <a:buFontTx/>
              <a:buChar char="-"/>
            </a:pPr>
            <a:r>
              <a:rPr lang="en-AU" b="0" baseline="0" dirty="0" smtClean="0"/>
              <a:t>NAMF (National Address Management Framework) is Australia’s national address framework – it provides </a:t>
            </a:r>
            <a:r>
              <a:rPr lang="en-AU" baseline="0" dirty="0" smtClean="0"/>
              <a:t>the agreed standard for managing and geocoding address information. </a:t>
            </a:r>
          </a:p>
          <a:p>
            <a:pPr marL="171450" indent="-171450">
              <a:buFontTx/>
              <a:buChar char="-"/>
            </a:pPr>
            <a:r>
              <a:rPr lang="en-AU" baseline="0" dirty="0" smtClean="0"/>
              <a:t>NAMF incorporates GNAF (Geocoded National Address File) as the source of address point coordinates.</a:t>
            </a:r>
          </a:p>
          <a:p>
            <a:endParaRPr lang="en-AU" baseline="0" dirty="0" smtClean="0"/>
          </a:p>
          <a:p>
            <a:r>
              <a:rPr lang="en-AU" baseline="0" dirty="0" smtClean="0"/>
              <a:t>The SSF then builds on this base by </a:t>
            </a:r>
            <a:r>
              <a:rPr lang="en-AU" b="1" baseline="0" dirty="0" smtClean="0"/>
              <a:t>requiring unit record data be geocoded</a:t>
            </a:r>
            <a:r>
              <a:rPr lang="en-AU" b="0" baseline="0" dirty="0" smtClean="0"/>
              <a:t>: that is, linked to both the </a:t>
            </a:r>
            <a:r>
              <a:rPr lang="en-AU" b="1" baseline="0" dirty="0" smtClean="0"/>
              <a:t>address point coordinate </a:t>
            </a:r>
            <a:r>
              <a:rPr lang="en-AU" b="0" baseline="0" dirty="0" smtClean="0"/>
              <a:t>and the corresponding </a:t>
            </a:r>
            <a:r>
              <a:rPr lang="en-AU" b="1" baseline="0" dirty="0" smtClean="0"/>
              <a:t>basic geographic building block.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The </a:t>
            </a:r>
            <a:r>
              <a:rPr lang="en-AU" b="1" baseline="0" dirty="0" smtClean="0"/>
              <a:t>address point coordinates provide the precision</a:t>
            </a:r>
            <a:r>
              <a:rPr lang="en-AU" b="0"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while the inclusion of a </a:t>
            </a:r>
            <a:r>
              <a:rPr lang="en-AU" b="1" baseline="0" dirty="0" smtClean="0"/>
              <a:t>building block simplifies the production of aggregate data and helps in managing confidentiality</a:t>
            </a:r>
            <a:r>
              <a:rPr lang="en-AU" baseline="0" dirty="0" smtClean="0"/>
              <a:t>.</a:t>
            </a:r>
            <a:endParaRPr lang="en-AU" b="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0" baseline="0" dirty="0" smtClean="0"/>
              <a:t>In Australia, Geocoding using the GNAF dataset provides consistent address point coordinates. </a:t>
            </a:r>
          </a:p>
          <a:p>
            <a:pPr marL="171450" indent="-171450">
              <a:buFontTx/>
              <a:buChar char="-"/>
            </a:pPr>
            <a:r>
              <a:rPr lang="en-AU" b="0" baseline="0" dirty="0" smtClean="0"/>
              <a:t>The ASGS Mesh Block is the basic building block in Australia.</a:t>
            </a:r>
            <a:r>
              <a:rPr lang="en-AU" b="1" baseline="0" dirty="0" smtClean="0"/>
              <a:t> </a:t>
            </a:r>
          </a:p>
          <a:p>
            <a:endParaRPr lang="en-AU" dirty="0" smtClean="0"/>
          </a:p>
          <a:p>
            <a:r>
              <a:rPr lang="en-AU" dirty="0" smtClean="0"/>
              <a:t>The SSF recommends use of</a:t>
            </a:r>
            <a:r>
              <a:rPr lang="en-AU" baseline="0" dirty="0" smtClean="0"/>
              <a:t> </a:t>
            </a:r>
            <a:r>
              <a:rPr lang="en-AU" b="1" baseline="0" dirty="0" smtClean="0"/>
              <a:t>standard geography</a:t>
            </a:r>
            <a:r>
              <a:rPr lang="en-AU" baseline="0" dirty="0" smtClean="0"/>
              <a:t> for dissemination. </a:t>
            </a:r>
          </a:p>
          <a:p>
            <a:pPr marL="171450" indent="-171450">
              <a:buFontTx/>
              <a:buChar char="-"/>
            </a:pPr>
            <a:r>
              <a:rPr lang="en-AU" b="0" baseline="0" dirty="0" smtClean="0"/>
              <a:t>This </a:t>
            </a:r>
            <a:r>
              <a:rPr lang="en-AU" b="1" baseline="0" dirty="0" smtClean="0"/>
              <a:t>simplifies the management of spatially enabled information</a:t>
            </a:r>
            <a:r>
              <a:rPr lang="en-AU" baseline="0" dirty="0" smtClean="0"/>
              <a:t>, particularly management of confidentiality, and </a:t>
            </a:r>
          </a:p>
          <a:p>
            <a:pPr marL="171450" indent="-171450">
              <a:buFontTx/>
              <a:buChar char="-"/>
            </a:pPr>
            <a:r>
              <a:rPr lang="en-AU" b="1" baseline="0" dirty="0" smtClean="0"/>
              <a:t>increases the ability to spatially integrate data </a:t>
            </a:r>
            <a:r>
              <a:rPr lang="en-AU" b="0" baseline="0" dirty="0" smtClean="0"/>
              <a:t>from across disparate datasets.</a:t>
            </a:r>
            <a:r>
              <a:rPr lang="en-AU" baseline="0" dirty="0" smtClean="0"/>
              <a:t> </a:t>
            </a:r>
          </a:p>
          <a:p>
            <a:pPr marL="171450" indent="-171450">
              <a:buFontTx/>
              <a:buChar char="-"/>
            </a:pPr>
            <a:r>
              <a:rPr lang="en-AU" dirty="0" smtClean="0"/>
              <a:t>The SSF</a:t>
            </a:r>
            <a:r>
              <a:rPr lang="en-AU" baseline="0" dirty="0" smtClean="0"/>
              <a:t> </a:t>
            </a:r>
            <a:r>
              <a:rPr lang="en-AU" dirty="0" smtClean="0"/>
              <a:t>uses </a:t>
            </a:r>
            <a:r>
              <a:rPr lang="en-AU" b="0" dirty="0" smtClean="0"/>
              <a:t>the new</a:t>
            </a:r>
            <a:r>
              <a:rPr lang="en-AU" b="0" baseline="0" dirty="0" smtClean="0"/>
              <a:t> ABS standard for Statistical Geography – </a:t>
            </a:r>
            <a:r>
              <a:rPr lang="en-AU" b="1" baseline="0" dirty="0" smtClean="0"/>
              <a:t>the ASGS – as the common geography</a:t>
            </a:r>
            <a:r>
              <a:rPr lang="en-AU" baseline="0" dirty="0" smtClean="0"/>
              <a:t>.</a:t>
            </a:r>
          </a:p>
          <a:p>
            <a:endParaRPr lang="en-AU" dirty="0" smtClean="0"/>
          </a:p>
          <a:p>
            <a:r>
              <a:rPr lang="en-AU" dirty="0" smtClean="0"/>
              <a:t>The SSF identifies</a:t>
            </a:r>
            <a:r>
              <a:rPr lang="en-AU" baseline="0" dirty="0" smtClean="0"/>
              <a:t> that a core area of ongoing work is to </a:t>
            </a:r>
            <a:r>
              <a:rPr lang="en-AU" b="1" baseline="0" dirty="0" smtClean="0"/>
              <a:t>improve metadata interoperability and harmonisation</a:t>
            </a:r>
            <a:r>
              <a:rPr lang="en-AU" baseline="0" dirty="0" smtClean="0"/>
              <a:t> across those standards used in both the statistical and spatial communities.</a:t>
            </a:r>
          </a:p>
          <a:p>
            <a:endParaRPr lang="en-AU" baseline="0" dirty="0" smtClean="0"/>
          </a:p>
          <a:p>
            <a:r>
              <a:rPr lang="en-AU" baseline="0" dirty="0" smtClean="0"/>
              <a:t>The SSF will also seek to </a:t>
            </a:r>
            <a:r>
              <a:rPr lang="en-AU" b="1" baseline="0" dirty="0" smtClean="0"/>
              <a:t>highlight and make accessible </a:t>
            </a:r>
            <a:r>
              <a:rPr lang="en-AU" baseline="0" dirty="0" smtClean="0"/>
              <a:t>a range of standards and guidelines for managing and using this spatially enabled socio-economic information.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1" baseline="0" dirty="0" smtClean="0"/>
              <a:t>Encourage best practice approaches in implementing the SSF</a:t>
            </a:r>
            <a:r>
              <a:rPr lang="en-AU"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Particular emphasis on </a:t>
            </a:r>
            <a:r>
              <a:rPr lang="en-AU" b="1" baseline="0" dirty="0" smtClean="0"/>
              <a:t>confidentiality and privacy, and data quality</a:t>
            </a:r>
            <a:r>
              <a:rPr lang="en-AU"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r>
              <a:rPr lang="en-AU" dirty="0" smtClean="0"/>
              <a:t>In summary,</a:t>
            </a:r>
            <a:r>
              <a:rPr lang="en-AU" baseline="0" dirty="0" smtClean="0"/>
              <a:t> t</a:t>
            </a:r>
            <a:r>
              <a:rPr lang="en-AU" dirty="0" smtClean="0"/>
              <a:t>he SSF provides a model for </a:t>
            </a:r>
            <a:r>
              <a:rPr lang="en-AU" sz="1200" dirty="0" smtClean="0"/>
              <a:t>standardising the process of integrating a range of socioeconomic information within a location context.</a:t>
            </a:r>
          </a:p>
          <a:p>
            <a:endParaRPr lang="en-AU" sz="1200" dirty="0" smtClean="0"/>
          </a:p>
          <a:p>
            <a:r>
              <a:rPr lang="en-AU" sz="1200" dirty="0" smtClean="0"/>
              <a:t>The ABS believes that Framework will enable:</a:t>
            </a:r>
          </a:p>
          <a:p>
            <a:pPr marL="185715" indent="-185715">
              <a:buFont typeface="Arial" pitchFamily="34" charset="0"/>
              <a:buChar char="•"/>
            </a:pPr>
            <a:r>
              <a:rPr lang="en-AU" sz="1200" dirty="0" smtClean="0"/>
              <a:t>improved planning for regional economies and communities</a:t>
            </a:r>
          </a:p>
          <a:p>
            <a:pPr marL="185715" indent="-185715">
              <a:buFont typeface="Arial" pitchFamily="34" charset="0"/>
              <a:buChar char="•"/>
            </a:pPr>
            <a:r>
              <a:rPr lang="en-AU" sz="1200" dirty="0" smtClean="0"/>
              <a:t>targeted service delivery at the small area level</a:t>
            </a:r>
          </a:p>
          <a:p>
            <a:pPr marL="185715" indent="-185715">
              <a:buFont typeface="Arial" pitchFamily="34" charset="0"/>
              <a:buChar char="•"/>
            </a:pPr>
            <a:r>
              <a:rPr lang="en-AU" sz="1200" dirty="0" smtClean="0"/>
              <a:t>community level decision making</a:t>
            </a:r>
          </a:p>
          <a:p>
            <a:pPr marL="185715" indent="-185715">
              <a:buFont typeface="Arial" pitchFamily="34" charset="0"/>
              <a:buChar char="•"/>
            </a:pPr>
            <a:r>
              <a:rPr lang="en-AU" sz="1200" dirty="0" smtClean="0"/>
              <a:t>integration of population, social and economic data in current geospatial analysis.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AU" dirty="0" smtClean="0"/>
          </a:p>
        </p:txBody>
      </p:sp>
      <p:sp>
        <p:nvSpPr>
          <p:cNvPr id="4" name="Slide Number Placeholder 3"/>
          <p:cNvSpPr>
            <a:spLocks noGrp="1"/>
          </p:cNvSpPr>
          <p:nvPr>
            <p:ph type="sldNum" sz="quarter" idx="10"/>
          </p:nvPr>
        </p:nvSpPr>
        <p:spPr/>
        <p:txBody>
          <a:bodyPr/>
          <a:lstStyle/>
          <a:p>
            <a:fld id="{D524D3A8-3D8C-4426-8A5B-F04B420B0F80}" type="slidenum">
              <a:rPr lang="en-AU" smtClean="0"/>
              <a:t>9</a:t>
            </a:fld>
            <a:endParaRPr lang="en-AU" dirty="0"/>
          </a:p>
        </p:txBody>
      </p:sp>
    </p:spTree>
    <p:extLst>
      <p:ext uri="{BB962C8B-B14F-4D97-AF65-F5344CB8AC3E}">
        <p14:creationId xmlns:p14="http://schemas.microsoft.com/office/powerpoint/2010/main" val="342273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88172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220037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313029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427607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212351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223597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DF34-5345-449F-A7DA-7B7425DA0822}" type="datetimeFigureOut">
              <a:rPr lang="en-AU" smtClean="0"/>
              <a:t>21/10/2013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100D930-7877-4C4B-972B-22161F056825}" type="slidenum">
              <a:rPr lang="en-AU" smtClean="0"/>
              <a:t>‹#›</a:t>
            </a:fld>
            <a:endParaRPr lang="en-AU" dirty="0"/>
          </a:p>
        </p:txBody>
      </p:sp>
    </p:spTree>
    <p:extLst>
      <p:ext uri="{BB962C8B-B14F-4D97-AF65-F5344CB8AC3E}">
        <p14:creationId xmlns:p14="http://schemas.microsoft.com/office/powerpoint/2010/main" val="4184501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2816"/>
            <a:ext cx="8229600" cy="7969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2780928"/>
            <a:ext cx="8229600" cy="33452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DF34-5345-449F-A7DA-7B7425DA0822}" type="datetimeFigureOut">
              <a:rPr lang="en-AU" smtClean="0"/>
              <a:t>21/10/2013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0D930-7877-4C4B-972B-22161F056825}" type="slidenum">
              <a:rPr lang="en-AU" smtClean="0"/>
              <a:t>‹#›</a:t>
            </a:fld>
            <a:endParaRPr lang="en-AU" dirty="0"/>
          </a:p>
        </p:txBody>
      </p:sp>
    </p:spTree>
    <p:extLst>
      <p:ext uri="{BB962C8B-B14F-4D97-AF65-F5344CB8AC3E}">
        <p14:creationId xmlns:p14="http://schemas.microsoft.com/office/powerpoint/2010/main" val="3705583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2.5/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www.nss.gov.au/" TargetMode="External"/><Relationship Id="rId4" Type="http://schemas.openxmlformats.org/officeDocument/2006/relationships/hyperlink" Target="mailto:geography@abs.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1268760"/>
            <a:ext cx="6984776" cy="2520280"/>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AU" sz="3200" b="1" dirty="0" smtClean="0">
                <a:solidFill>
                  <a:schemeClr val="accent2">
                    <a:lumMod val="75000"/>
                  </a:schemeClr>
                </a:solidFill>
              </a:rPr>
              <a:t>Integrating Official Statistics and Geospatial Information </a:t>
            </a:r>
            <a:br>
              <a:rPr lang="en-AU" sz="3200" b="1" dirty="0" smtClean="0">
                <a:solidFill>
                  <a:schemeClr val="accent2">
                    <a:lumMod val="75000"/>
                  </a:schemeClr>
                </a:solidFill>
              </a:rPr>
            </a:br>
            <a:r>
              <a:rPr lang="en-AU" sz="3200" b="1" dirty="0" smtClean="0">
                <a:solidFill>
                  <a:schemeClr val="accent2">
                    <a:lumMod val="75000"/>
                  </a:schemeClr>
                </a:solidFill>
              </a:rPr>
              <a:t>– ABS experience </a:t>
            </a:r>
            <a:endParaRPr lang="en-AU" sz="3200" dirty="0">
              <a:solidFill>
                <a:schemeClr val="accent2">
                  <a:lumMod val="75000"/>
                </a:schemeClr>
              </a:solidFill>
            </a:endParaRPr>
          </a:p>
        </p:txBody>
      </p:sp>
      <p:sp>
        <p:nvSpPr>
          <p:cNvPr id="3" name="Subtitle 2"/>
          <p:cNvSpPr txBox="1">
            <a:spLocks/>
          </p:cNvSpPr>
          <p:nvPr/>
        </p:nvSpPr>
        <p:spPr>
          <a:xfrm>
            <a:off x="755576" y="4653136"/>
            <a:ext cx="7128792" cy="175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AU" b="1" dirty="0" smtClean="0">
                <a:solidFill>
                  <a:schemeClr val="accent5">
                    <a:lumMod val="50000"/>
                  </a:schemeClr>
                </a:solidFill>
              </a:rPr>
              <a:t>Frank Yu</a:t>
            </a:r>
          </a:p>
          <a:p>
            <a:pPr marL="0" indent="0" algn="r">
              <a:buNone/>
            </a:pPr>
            <a:r>
              <a:rPr lang="en-AU" sz="2400" b="1" dirty="0" smtClean="0">
                <a:solidFill>
                  <a:schemeClr val="accent5">
                    <a:lumMod val="50000"/>
                  </a:schemeClr>
                </a:solidFill>
              </a:rPr>
              <a:t>First Assistant Statistician </a:t>
            </a:r>
            <a:br>
              <a:rPr lang="en-AU" sz="2400" b="1" dirty="0" smtClean="0">
                <a:solidFill>
                  <a:schemeClr val="accent5">
                    <a:lumMod val="50000"/>
                  </a:schemeClr>
                </a:solidFill>
              </a:rPr>
            </a:br>
            <a:r>
              <a:rPr lang="en-AU" sz="2400" b="1" dirty="0" smtClean="0">
                <a:solidFill>
                  <a:schemeClr val="accent5">
                    <a:lumMod val="50000"/>
                  </a:schemeClr>
                </a:solidFill>
              </a:rPr>
              <a:t>Project Management and Infrastructure Division</a:t>
            </a:r>
          </a:p>
          <a:p>
            <a:pPr marL="0" indent="0" algn="r">
              <a:buNone/>
            </a:pPr>
            <a:r>
              <a:rPr lang="en-AU" sz="2400" dirty="0">
                <a:solidFill>
                  <a:schemeClr val="accent5">
                    <a:lumMod val="50000"/>
                  </a:schemeClr>
                </a:solidFill>
              </a:rPr>
              <a:t>October </a:t>
            </a:r>
            <a:r>
              <a:rPr lang="en-AU" sz="2400" dirty="0" smtClean="0">
                <a:solidFill>
                  <a:schemeClr val="accent5">
                    <a:lumMod val="50000"/>
                  </a:schemeClr>
                </a:solidFill>
              </a:rPr>
              <a:t>2013</a:t>
            </a:r>
          </a:p>
          <a:p>
            <a:pPr algn="r"/>
            <a:endParaRPr lang="en-AU" dirty="0"/>
          </a:p>
        </p:txBody>
      </p:sp>
      <p:pic>
        <p:nvPicPr>
          <p:cNvPr id="1028" name="Picture 4"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277" y="6405736"/>
            <a:ext cx="1405995" cy="2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82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SSF in the ABS</a:t>
            </a:r>
            <a:endParaRPr lang="en-AU" sz="3200" dirty="0">
              <a:solidFill>
                <a:schemeClr val="accent5">
                  <a:lumMod val="50000"/>
                </a:schemeClr>
              </a:solidFill>
            </a:endParaRPr>
          </a:p>
        </p:txBody>
      </p:sp>
      <p:sp>
        <p:nvSpPr>
          <p:cNvPr id="29" name="TextBox 28"/>
          <p:cNvSpPr txBox="1"/>
          <p:nvPr/>
        </p:nvSpPr>
        <p:spPr>
          <a:xfrm>
            <a:off x="395536" y="1916832"/>
            <a:ext cx="7931362" cy="3139321"/>
          </a:xfrm>
          <a:prstGeom prst="rect">
            <a:avLst/>
          </a:prstGeom>
          <a:noFill/>
        </p:spPr>
        <p:txBody>
          <a:bodyPr wrap="square" rtlCol="0">
            <a:spAutoFit/>
          </a:bodyPr>
          <a:lstStyle/>
          <a:p>
            <a:r>
              <a:rPr lang="en-AU" sz="2400" b="1" dirty="0" smtClean="0">
                <a:solidFill>
                  <a:srgbClr val="00B050"/>
                </a:solidFill>
              </a:rPr>
              <a:t>Overarching SSF elements</a:t>
            </a:r>
          </a:p>
          <a:p>
            <a:pPr marL="285750" indent="-285750">
              <a:spcBef>
                <a:spcPts val="1200"/>
              </a:spcBef>
              <a:buFont typeface="Arial" panose="020B0604020202020204" pitchFamily="34" charset="0"/>
              <a:buChar char="•"/>
            </a:pPr>
            <a:r>
              <a:rPr lang="en-AU" sz="2400" dirty="0" smtClean="0"/>
              <a:t>SSF Steering Committee provides high level guidance and coordination for SSF implementation in the ABS.</a:t>
            </a:r>
          </a:p>
          <a:p>
            <a:pPr marL="285750" indent="-285750">
              <a:spcBef>
                <a:spcPts val="1200"/>
              </a:spcBef>
              <a:buFont typeface="Arial" panose="020B0604020202020204" pitchFamily="34" charset="0"/>
              <a:buChar char="•"/>
            </a:pPr>
            <a:r>
              <a:rPr lang="en-AU" sz="2400" dirty="0" smtClean="0"/>
              <a:t>New ABS Geospatial Policy formalises SSF and geospatial requirements for ABS operations.</a:t>
            </a:r>
          </a:p>
          <a:p>
            <a:pPr marL="285750" indent="-285750">
              <a:spcBef>
                <a:spcPts val="1200"/>
              </a:spcBef>
              <a:buFont typeface="Arial" panose="020B0604020202020204" pitchFamily="34" charset="0"/>
              <a:buChar char="•"/>
            </a:pPr>
            <a:r>
              <a:rPr lang="en-AU" sz="2400" dirty="0" smtClean="0"/>
              <a:t>New </a:t>
            </a:r>
            <a:r>
              <a:rPr lang="en-AU" sz="2400" dirty="0"/>
              <a:t>enterprise </a:t>
            </a:r>
            <a:r>
              <a:rPr lang="en-AU" sz="2400" dirty="0" smtClean="0"/>
              <a:t>architecture will be designed to integrate SSF and other geospatial elements.</a:t>
            </a:r>
          </a:p>
        </p:txBody>
      </p:sp>
    </p:spTree>
    <p:extLst>
      <p:ext uri="{BB962C8B-B14F-4D97-AF65-F5344CB8AC3E}">
        <p14:creationId xmlns:p14="http://schemas.microsoft.com/office/powerpoint/2010/main" val="2964722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SSF in the ABS</a:t>
            </a:r>
            <a:endParaRPr lang="en-AU" sz="3200" dirty="0">
              <a:solidFill>
                <a:schemeClr val="accent5">
                  <a:lumMod val="50000"/>
                </a:schemeClr>
              </a:solidFill>
            </a:endParaRPr>
          </a:p>
        </p:txBody>
      </p:sp>
      <p:sp>
        <p:nvSpPr>
          <p:cNvPr id="29" name="TextBox 28"/>
          <p:cNvSpPr txBox="1"/>
          <p:nvPr/>
        </p:nvSpPr>
        <p:spPr>
          <a:xfrm>
            <a:off x="395536" y="1916832"/>
            <a:ext cx="8280920" cy="1877437"/>
          </a:xfrm>
          <a:prstGeom prst="rect">
            <a:avLst/>
          </a:prstGeom>
          <a:noFill/>
        </p:spPr>
        <p:txBody>
          <a:bodyPr wrap="square" rtlCol="0">
            <a:spAutoFit/>
          </a:bodyPr>
          <a:lstStyle/>
          <a:p>
            <a:r>
              <a:rPr lang="en-AU" sz="2400" b="1" dirty="0" smtClean="0">
                <a:solidFill>
                  <a:srgbClr val="00B050"/>
                </a:solidFill>
              </a:rPr>
              <a:t>Agreed </a:t>
            </a:r>
            <a:r>
              <a:rPr lang="en-AU" sz="2400" b="1" dirty="0">
                <a:solidFill>
                  <a:srgbClr val="00B050"/>
                </a:solidFill>
              </a:rPr>
              <a:t>and authoritative geocoding</a:t>
            </a:r>
            <a:endParaRPr lang="en-AU" sz="2400" dirty="0" smtClean="0">
              <a:solidFill>
                <a:srgbClr val="00B050"/>
              </a:solidFill>
            </a:endParaRPr>
          </a:p>
          <a:p>
            <a:pPr marL="285750" indent="-285750">
              <a:spcBef>
                <a:spcPts val="1200"/>
              </a:spcBef>
              <a:buFont typeface="Arial" panose="020B0604020202020204" pitchFamily="34" charset="0"/>
              <a:buChar char="•"/>
            </a:pPr>
            <a:r>
              <a:rPr lang="en-AU" sz="2400" dirty="0" smtClean="0"/>
              <a:t>Australia has a Geocoded National Address File (GNAF), </a:t>
            </a:r>
            <a:br>
              <a:rPr lang="en-AU" sz="2400" dirty="0" smtClean="0"/>
            </a:br>
            <a:r>
              <a:rPr lang="en-AU" sz="2400" dirty="0" smtClean="0"/>
              <a:t>part of the National Address Management Framework (NAMF).</a:t>
            </a:r>
          </a:p>
          <a:p>
            <a:pPr marL="285750" indent="-285750">
              <a:spcBef>
                <a:spcPts val="1200"/>
              </a:spcBef>
              <a:buFont typeface="Arial" panose="020B0604020202020204" pitchFamily="34" charset="0"/>
              <a:buChar char="•"/>
            </a:pPr>
            <a:r>
              <a:rPr lang="en-AU" sz="2400" dirty="0" smtClean="0"/>
              <a:t>However, some gaps in coverage and some accuracy issues.</a:t>
            </a:r>
          </a:p>
        </p:txBody>
      </p:sp>
    </p:spTree>
    <p:extLst>
      <p:ext uri="{BB962C8B-B14F-4D97-AF65-F5344CB8AC3E}">
        <p14:creationId xmlns:p14="http://schemas.microsoft.com/office/powerpoint/2010/main" val="16227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SSF in the ABS</a:t>
            </a:r>
            <a:endParaRPr lang="en-AU" sz="3200" dirty="0">
              <a:solidFill>
                <a:schemeClr val="accent5">
                  <a:lumMod val="50000"/>
                </a:schemeClr>
              </a:solidFill>
            </a:endParaRPr>
          </a:p>
        </p:txBody>
      </p:sp>
      <p:sp>
        <p:nvSpPr>
          <p:cNvPr id="29" name="TextBox 28"/>
          <p:cNvSpPr txBox="1"/>
          <p:nvPr/>
        </p:nvSpPr>
        <p:spPr>
          <a:xfrm>
            <a:off x="395536" y="1916832"/>
            <a:ext cx="7931362" cy="3877985"/>
          </a:xfrm>
          <a:prstGeom prst="rect">
            <a:avLst/>
          </a:prstGeom>
          <a:noFill/>
        </p:spPr>
        <p:txBody>
          <a:bodyPr wrap="square" rtlCol="0">
            <a:spAutoFit/>
          </a:bodyPr>
          <a:lstStyle/>
          <a:p>
            <a:r>
              <a:rPr lang="en-AU" sz="2400" b="1" dirty="0" smtClean="0">
                <a:solidFill>
                  <a:srgbClr val="00B050"/>
                </a:solidFill>
              </a:rPr>
              <a:t>Data </a:t>
            </a:r>
            <a:r>
              <a:rPr lang="en-AU" sz="2400" b="1" dirty="0">
                <a:solidFill>
                  <a:srgbClr val="00B050"/>
                </a:solidFill>
              </a:rPr>
              <a:t>management: </a:t>
            </a:r>
            <a:r>
              <a:rPr lang="en-AU" sz="2400" b="1" dirty="0" smtClean="0">
                <a:solidFill>
                  <a:srgbClr val="00B050"/>
                </a:solidFill>
              </a:rPr>
              <a:t>geocoded </a:t>
            </a:r>
            <a:r>
              <a:rPr lang="en-AU" sz="2400" b="1" dirty="0">
                <a:solidFill>
                  <a:srgbClr val="00B050"/>
                </a:solidFill>
              </a:rPr>
              <a:t>unit record data</a:t>
            </a:r>
          </a:p>
          <a:p>
            <a:pPr marL="285750" indent="-285750">
              <a:spcBef>
                <a:spcPts val="1200"/>
              </a:spcBef>
              <a:buFont typeface="Arial" panose="020B0604020202020204" pitchFamily="34" charset="0"/>
              <a:buChar char="•"/>
            </a:pPr>
            <a:r>
              <a:rPr lang="en-AU" sz="2400" dirty="0" smtClean="0"/>
              <a:t>ABS is building an address register that will be a geospatially enabled frame – GNAF provides the main geospatial input.</a:t>
            </a:r>
          </a:p>
          <a:p>
            <a:pPr marL="285750" indent="-285750">
              <a:spcBef>
                <a:spcPts val="1200"/>
              </a:spcBef>
              <a:buFont typeface="Arial" panose="020B0604020202020204" pitchFamily="34" charset="0"/>
              <a:buChar char="•"/>
            </a:pPr>
            <a:r>
              <a:rPr lang="en-AU" sz="2400" dirty="0" smtClean="0"/>
              <a:t>Policy challenges exist in moving to retain and store address and geocode information for households.</a:t>
            </a:r>
          </a:p>
          <a:p>
            <a:pPr marL="285750" indent="-285750">
              <a:spcBef>
                <a:spcPts val="1200"/>
              </a:spcBef>
              <a:buFont typeface="Arial" panose="020B0604020202020204" pitchFamily="34" charset="0"/>
              <a:buChar char="•"/>
            </a:pPr>
            <a:r>
              <a:rPr lang="en-AU" sz="2400" dirty="0" smtClean="0"/>
              <a:t>Technical work remains to be completed to develop metadata </a:t>
            </a:r>
            <a:r>
              <a:rPr lang="en-AU" sz="2400" dirty="0"/>
              <a:t>and data </a:t>
            </a:r>
            <a:r>
              <a:rPr lang="en-AU" sz="2400" dirty="0" smtClean="0"/>
              <a:t>management protocols, standards and content.</a:t>
            </a:r>
            <a:br>
              <a:rPr lang="en-AU" sz="2400" dirty="0" smtClean="0"/>
            </a:br>
            <a:endParaRPr lang="en-AU" sz="2400" dirty="0"/>
          </a:p>
        </p:txBody>
      </p:sp>
    </p:spTree>
    <p:extLst>
      <p:ext uri="{BB962C8B-B14F-4D97-AF65-F5344CB8AC3E}">
        <p14:creationId xmlns:p14="http://schemas.microsoft.com/office/powerpoint/2010/main" val="2562760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SSF elements</a:t>
            </a:r>
            <a:endParaRPr lang="en-AU" sz="3200" dirty="0">
              <a:solidFill>
                <a:schemeClr val="accent5">
                  <a:lumMod val="50000"/>
                </a:schemeClr>
              </a:solidFill>
            </a:endParaRPr>
          </a:p>
        </p:txBody>
      </p:sp>
      <p:sp>
        <p:nvSpPr>
          <p:cNvPr id="29" name="TextBox 28"/>
          <p:cNvSpPr txBox="1"/>
          <p:nvPr/>
        </p:nvSpPr>
        <p:spPr>
          <a:xfrm>
            <a:off x="395536" y="1916832"/>
            <a:ext cx="7931362" cy="3662541"/>
          </a:xfrm>
          <a:prstGeom prst="rect">
            <a:avLst/>
          </a:prstGeom>
          <a:noFill/>
        </p:spPr>
        <p:txBody>
          <a:bodyPr wrap="square" rtlCol="0">
            <a:spAutoFit/>
          </a:bodyPr>
          <a:lstStyle/>
          <a:p>
            <a:r>
              <a:rPr lang="en-AU" sz="2400" b="1" dirty="0" smtClean="0">
                <a:solidFill>
                  <a:srgbClr val="00B050"/>
                </a:solidFill>
              </a:rPr>
              <a:t>Common Geographic Boundaries</a:t>
            </a:r>
            <a:endParaRPr lang="en-AU" sz="2400" b="1" dirty="0">
              <a:solidFill>
                <a:srgbClr val="00B050"/>
              </a:solidFill>
            </a:endParaRPr>
          </a:p>
          <a:p>
            <a:pPr marL="285750" indent="-285750">
              <a:spcBef>
                <a:spcPts val="1200"/>
              </a:spcBef>
              <a:buFont typeface="Arial" panose="020B0604020202020204" pitchFamily="34" charset="0"/>
              <a:buChar char="•"/>
            </a:pPr>
            <a:r>
              <a:rPr lang="en-AU" sz="2400" dirty="0"/>
              <a:t>ABS </a:t>
            </a:r>
            <a:r>
              <a:rPr lang="en-AU" sz="2400" dirty="0" smtClean="0"/>
              <a:t>has implemented a new statistical geography: </a:t>
            </a:r>
            <a:br>
              <a:rPr lang="en-AU" sz="2400" dirty="0" smtClean="0"/>
            </a:br>
            <a:r>
              <a:rPr lang="en-AU" sz="2400" dirty="0" smtClean="0"/>
              <a:t>the Australian Statistical Geography Standard (ASGS).</a:t>
            </a:r>
          </a:p>
          <a:p>
            <a:pPr marL="285750" indent="-285750">
              <a:spcBef>
                <a:spcPts val="1200"/>
              </a:spcBef>
              <a:buFont typeface="Arial" panose="020B0604020202020204" pitchFamily="34" charset="0"/>
              <a:buChar char="•"/>
            </a:pPr>
            <a:r>
              <a:rPr lang="en-AU" sz="2400" dirty="0"/>
              <a:t>Mesh </a:t>
            </a:r>
            <a:r>
              <a:rPr lang="en-AU" sz="2400" dirty="0" smtClean="0"/>
              <a:t>Blocks are the new stable, small area building block.</a:t>
            </a:r>
          </a:p>
          <a:p>
            <a:pPr marL="285750" indent="-285750">
              <a:spcBef>
                <a:spcPts val="1200"/>
              </a:spcBef>
              <a:buFont typeface="Arial" panose="020B0604020202020204" pitchFamily="34" charset="0"/>
              <a:buChar char="•"/>
            </a:pPr>
            <a:r>
              <a:rPr lang="en-AU" sz="2400" dirty="0" smtClean="0"/>
              <a:t>Larger Statistical Area regions are based on population size and functional relationships.</a:t>
            </a:r>
          </a:p>
          <a:p>
            <a:pPr marL="285750" indent="-285750">
              <a:spcBef>
                <a:spcPts val="1200"/>
              </a:spcBef>
              <a:buFont typeface="Arial" panose="020B0604020202020204" pitchFamily="34" charset="0"/>
              <a:buChar char="•"/>
            </a:pPr>
            <a:r>
              <a:rPr lang="en-AU" sz="2400" dirty="0" smtClean="0"/>
              <a:t>Ongoing task to support the use of ASGS by ABS statistical areas and other agencies.</a:t>
            </a:r>
            <a:endParaRPr lang="en-AU" sz="2400" dirty="0"/>
          </a:p>
        </p:txBody>
      </p:sp>
    </p:spTree>
    <p:extLst>
      <p:ext uri="{BB962C8B-B14F-4D97-AF65-F5344CB8AC3E}">
        <p14:creationId xmlns:p14="http://schemas.microsoft.com/office/powerpoint/2010/main" val="320501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SSF in the ABS</a:t>
            </a:r>
            <a:endParaRPr lang="en-AU" sz="3200" dirty="0">
              <a:solidFill>
                <a:schemeClr val="accent5">
                  <a:lumMod val="50000"/>
                </a:schemeClr>
              </a:solidFill>
            </a:endParaRPr>
          </a:p>
        </p:txBody>
      </p:sp>
      <p:sp>
        <p:nvSpPr>
          <p:cNvPr id="29" name="TextBox 28"/>
          <p:cNvSpPr txBox="1"/>
          <p:nvPr/>
        </p:nvSpPr>
        <p:spPr>
          <a:xfrm>
            <a:off x="395536" y="1916832"/>
            <a:ext cx="7931362" cy="3508653"/>
          </a:xfrm>
          <a:prstGeom prst="rect">
            <a:avLst/>
          </a:prstGeom>
          <a:noFill/>
        </p:spPr>
        <p:txBody>
          <a:bodyPr wrap="square" rtlCol="0">
            <a:spAutoFit/>
          </a:bodyPr>
          <a:lstStyle/>
          <a:p>
            <a:r>
              <a:rPr lang="en-AU" sz="2400" b="1" dirty="0">
                <a:solidFill>
                  <a:srgbClr val="00B050"/>
                </a:solidFill>
              </a:rPr>
              <a:t>Metadata </a:t>
            </a:r>
            <a:r>
              <a:rPr lang="en-AU" sz="2400" b="1" dirty="0" smtClean="0">
                <a:solidFill>
                  <a:srgbClr val="00B050"/>
                </a:solidFill>
              </a:rPr>
              <a:t>interoperability</a:t>
            </a:r>
            <a:endParaRPr lang="en-AU" sz="2400" dirty="0" smtClean="0"/>
          </a:p>
          <a:p>
            <a:pPr marL="285750" indent="-285750">
              <a:spcBef>
                <a:spcPts val="1200"/>
              </a:spcBef>
              <a:buFont typeface="Arial" panose="020B0604020202020204" pitchFamily="34" charset="0"/>
              <a:buChar char="•"/>
            </a:pPr>
            <a:r>
              <a:rPr lang="en-AU" sz="2400" dirty="0"/>
              <a:t>Metadata driven processes require full and accurate metadata to a standard.</a:t>
            </a:r>
          </a:p>
          <a:p>
            <a:pPr marL="285750" indent="-285750">
              <a:spcBef>
                <a:spcPts val="1200"/>
              </a:spcBef>
              <a:buFont typeface="Arial" panose="020B0604020202020204" pitchFamily="34" charset="0"/>
              <a:buChar char="•"/>
            </a:pPr>
            <a:r>
              <a:rPr lang="en-AU" sz="2400" dirty="0" smtClean="0"/>
              <a:t>Integrating statistical and geospatial metadata standard is a critical focus internationally and nationally.  </a:t>
            </a:r>
            <a:endParaRPr lang="en-AU" sz="2400" dirty="0" smtClean="0"/>
          </a:p>
          <a:p>
            <a:pPr marL="285750" indent="-285750">
              <a:spcBef>
                <a:spcPts val="1200"/>
              </a:spcBef>
              <a:buFont typeface="Arial" panose="020B0604020202020204" pitchFamily="34" charset="0"/>
              <a:buChar char="•"/>
            </a:pPr>
            <a:r>
              <a:rPr lang="en-AU" sz="2400" dirty="0" smtClean="0"/>
              <a:t>ABS will be looking to adopt relevant parts of the current </a:t>
            </a:r>
            <a:r>
              <a:rPr lang="sv-SE" sz="2400" dirty="0" smtClean="0"/>
              <a:t>International </a:t>
            </a:r>
            <a:r>
              <a:rPr lang="sv-SE" sz="2400" dirty="0"/>
              <a:t>Metadata Standard ISO </a:t>
            </a:r>
            <a:r>
              <a:rPr lang="sv-SE" sz="2400" dirty="0" smtClean="0"/>
              <a:t>19115 in dissemination datasets.</a:t>
            </a:r>
            <a:endParaRPr lang="en-AU" sz="2400" dirty="0"/>
          </a:p>
        </p:txBody>
      </p:sp>
    </p:spTree>
    <p:extLst>
      <p:ext uri="{BB962C8B-B14F-4D97-AF65-F5344CB8AC3E}">
        <p14:creationId xmlns:p14="http://schemas.microsoft.com/office/powerpoint/2010/main" val="3491436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SSF in the ABS</a:t>
            </a:r>
            <a:endParaRPr lang="en-AU" sz="3200" dirty="0">
              <a:solidFill>
                <a:schemeClr val="accent5">
                  <a:lumMod val="50000"/>
                </a:schemeClr>
              </a:solidFill>
            </a:endParaRPr>
          </a:p>
        </p:txBody>
      </p:sp>
      <p:sp>
        <p:nvSpPr>
          <p:cNvPr id="29" name="TextBox 28"/>
          <p:cNvSpPr txBox="1"/>
          <p:nvPr/>
        </p:nvSpPr>
        <p:spPr>
          <a:xfrm>
            <a:off x="395536" y="1916832"/>
            <a:ext cx="7931362" cy="2985433"/>
          </a:xfrm>
          <a:prstGeom prst="rect">
            <a:avLst/>
          </a:prstGeom>
          <a:noFill/>
        </p:spPr>
        <p:txBody>
          <a:bodyPr wrap="square" rtlCol="0">
            <a:spAutoFit/>
          </a:bodyPr>
          <a:lstStyle/>
          <a:p>
            <a:r>
              <a:rPr lang="en-AU" sz="2400" b="1" dirty="0" smtClean="0">
                <a:solidFill>
                  <a:srgbClr val="00B050"/>
                </a:solidFill>
              </a:rPr>
              <a:t>Standards &amp; </a:t>
            </a:r>
            <a:r>
              <a:rPr lang="en-AU" sz="2400" b="1" dirty="0">
                <a:solidFill>
                  <a:srgbClr val="00B050"/>
                </a:solidFill>
              </a:rPr>
              <a:t>Guidelines</a:t>
            </a:r>
          </a:p>
          <a:p>
            <a:pPr marL="285750" indent="-285750">
              <a:spcBef>
                <a:spcPts val="1200"/>
              </a:spcBef>
              <a:buFont typeface="Arial" panose="020B0604020202020204" pitchFamily="34" charset="0"/>
              <a:buChar char="•"/>
            </a:pPr>
            <a:r>
              <a:rPr lang="en-AU" sz="2400" dirty="0" smtClean="0"/>
              <a:t>Relevant standards and guidance material is being compiled for reference on the National Statistical Service website.</a:t>
            </a:r>
            <a:br>
              <a:rPr lang="en-AU" sz="2400" dirty="0" smtClean="0"/>
            </a:br>
            <a:r>
              <a:rPr lang="en-AU" sz="2400" dirty="0" smtClean="0"/>
              <a:t>www.nss.gov.au</a:t>
            </a:r>
            <a:endParaRPr lang="en-AU" sz="2400" dirty="0"/>
          </a:p>
          <a:p>
            <a:pPr marL="285750" indent="-285750">
              <a:spcBef>
                <a:spcPts val="1200"/>
              </a:spcBef>
              <a:buFont typeface="Arial" panose="020B0604020202020204" pitchFamily="34" charset="0"/>
              <a:buChar char="•"/>
            </a:pPr>
            <a:r>
              <a:rPr lang="en-AU" sz="2400" dirty="0" smtClean="0"/>
              <a:t>ABS will also publish additional guidance material based on internal documentation on this website for reference.</a:t>
            </a:r>
          </a:p>
          <a:p>
            <a:pPr marL="285750" indent="-285750">
              <a:buFont typeface="Arial" panose="020B0604020202020204" pitchFamily="34" charset="0"/>
              <a:buChar char="•"/>
            </a:pPr>
            <a:endParaRPr lang="en-AU" sz="2400" dirty="0"/>
          </a:p>
        </p:txBody>
      </p:sp>
    </p:spTree>
    <p:extLst>
      <p:ext uri="{BB962C8B-B14F-4D97-AF65-F5344CB8AC3E}">
        <p14:creationId xmlns:p14="http://schemas.microsoft.com/office/powerpoint/2010/main" val="116028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4499989" y="5178896"/>
            <a:ext cx="9" cy="914400"/>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rot="10800000">
            <a:off x="2771801" y="3140968"/>
            <a:ext cx="2664296" cy="1748130"/>
            <a:chOff x="3563889" y="2418364"/>
            <a:chExt cx="2664296" cy="1748130"/>
          </a:xfrm>
          <a:effectLst>
            <a:outerShdw blurRad="50800" dist="50800" dir="5400000" algn="ctr" rotWithShape="0">
              <a:srgbClr val="000000">
                <a:alpha val="65000"/>
              </a:srgbClr>
            </a:outerShdw>
          </a:effectLst>
        </p:grpSpPr>
        <p:cxnSp>
          <p:nvCxnSpPr>
            <p:cNvPr id="27" name="Elbow Connector 26"/>
            <p:cNvCxnSpPr/>
            <p:nvPr/>
          </p:nvCxnSpPr>
          <p:spPr>
            <a:xfrm rot="16200000" flipH="1">
              <a:off x="4490025" y="2428334"/>
              <a:ext cx="1748130" cy="1728190"/>
            </a:xfrm>
            <a:prstGeom prst="bentConnector3">
              <a:avLst>
                <a:gd name="adj1" fmla="val 50000"/>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a:off x="3157880" y="2824377"/>
              <a:ext cx="1748126" cy="936107"/>
            </a:xfrm>
            <a:prstGeom prst="bentConnector3">
              <a:avLst>
                <a:gd name="adj1" fmla="val 50000"/>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635897" y="2348880"/>
            <a:ext cx="2592288" cy="1718223"/>
            <a:chOff x="3635897" y="2418364"/>
            <a:chExt cx="2592288" cy="1748132"/>
          </a:xfrm>
          <a:effectLst>
            <a:outerShdw blurRad="50800" dist="50800" dir="5400000" algn="ctr" rotWithShape="0">
              <a:srgbClr val="000000">
                <a:alpha val="65000"/>
              </a:srgbClr>
            </a:outerShdw>
          </a:effectLst>
        </p:grpSpPr>
        <p:cxnSp>
          <p:nvCxnSpPr>
            <p:cNvPr id="16" name="Elbow Connector 15"/>
            <p:cNvCxnSpPr/>
            <p:nvPr/>
          </p:nvCxnSpPr>
          <p:spPr>
            <a:xfrm rot="16200000" flipH="1">
              <a:off x="4490025" y="2428334"/>
              <a:ext cx="1748130" cy="1728190"/>
            </a:xfrm>
            <a:prstGeom prst="bentConnector3">
              <a:avLst>
                <a:gd name="adj1" fmla="val 50000"/>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Elbow Connector 2"/>
            <p:cNvCxnSpPr/>
            <p:nvPr/>
          </p:nvCxnSpPr>
          <p:spPr>
            <a:xfrm rot="5400000">
              <a:off x="3193884" y="2860381"/>
              <a:ext cx="1748128" cy="864101"/>
            </a:xfrm>
            <a:prstGeom prst="bentConnector3">
              <a:avLst>
                <a:gd name="adj1" fmla="val 50000"/>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691680" y="1116033"/>
            <a:ext cx="4824536" cy="584775"/>
          </a:xfrm>
          <a:prstGeom prst="rect">
            <a:avLst/>
          </a:prstGeom>
          <a:noFill/>
        </p:spPr>
        <p:txBody>
          <a:bodyPr wrap="square" rtlCol="0">
            <a:spAutoFit/>
          </a:bodyPr>
          <a:lstStyle/>
          <a:p>
            <a:r>
              <a:rPr lang="en-AU" sz="3200" dirty="0" smtClean="0">
                <a:solidFill>
                  <a:schemeClr val="accent5">
                    <a:lumMod val="50000"/>
                  </a:schemeClr>
                </a:solidFill>
              </a:rPr>
              <a:t>Develop a global framework</a:t>
            </a:r>
            <a:endParaRPr lang="en-AU" sz="3200" dirty="0">
              <a:solidFill>
                <a:schemeClr val="accent5">
                  <a:lumMod val="50000"/>
                </a:schemeClr>
              </a:solidFill>
            </a:endParaRPr>
          </a:p>
        </p:txBody>
      </p:sp>
      <p:sp>
        <p:nvSpPr>
          <p:cNvPr id="42" name="Freeform 41"/>
          <p:cNvSpPr/>
          <p:nvPr/>
        </p:nvSpPr>
        <p:spPr>
          <a:xfrm>
            <a:off x="2123728" y="1844824"/>
            <a:ext cx="4704585" cy="573545"/>
          </a:xfrm>
          <a:custGeom>
            <a:avLst/>
            <a:gdLst>
              <a:gd name="connsiteX0" fmla="*/ 0 w 1981402"/>
              <a:gd name="connsiteY0" fmla="*/ 0 h 990701"/>
              <a:gd name="connsiteX1" fmla="*/ 1981402 w 1981402"/>
              <a:gd name="connsiteY1" fmla="*/ 0 h 990701"/>
              <a:gd name="connsiteX2" fmla="*/ 1981402 w 1981402"/>
              <a:gd name="connsiteY2" fmla="*/ 990701 h 990701"/>
              <a:gd name="connsiteX3" fmla="*/ 0 w 1981402"/>
              <a:gd name="connsiteY3" fmla="*/ 990701 h 990701"/>
              <a:gd name="connsiteX4" fmla="*/ 0 w 1981402"/>
              <a:gd name="connsiteY4" fmla="*/ 0 h 99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402" h="990701">
                <a:moveTo>
                  <a:pt x="0" y="0"/>
                </a:moveTo>
                <a:lnTo>
                  <a:pt x="1981402" y="0"/>
                </a:lnTo>
                <a:lnTo>
                  <a:pt x="1981402" y="990701"/>
                </a:lnTo>
                <a:lnTo>
                  <a:pt x="0" y="990701"/>
                </a:lnTo>
                <a:lnTo>
                  <a:pt x="0" y="0"/>
                </a:lnTo>
                <a:close/>
              </a:path>
            </a:pathLst>
          </a:custGeom>
          <a:gradFill>
            <a:gsLst>
              <a:gs pos="0">
                <a:schemeClr val="accent4">
                  <a:lumMod val="94000"/>
                  <a:lumOff val="6000"/>
                </a:schemeClr>
              </a:gs>
              <a:gs pos="75000">
                <a:schemeClr val="accent4">
                  <a:lumMod val="75000"/>
                </a:schemeClr>
              </a:gs>
              <a:gs pos="100000">
                <a:schemeClr val="accent4">
                  <a:lumMod val="90000"/>
                  <a:lumOff val="10000"/>
                </a:schemeClr>
              </a:gs>
            </a:gsLst>
          </a:gradFill>
          <a:ln>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AU" sz="2000" kern="1200" dirty="0" smtClean="0"/>
              <a:t>UN Economic and Social Council (ECOSOC)</a:t>
            </a:r>
            <a:endParaRPr lang="en-AU" sz="2000" kern="1200" dirty="0"/>
          </a:p>
        </p:txBody>
      </p:sp>
      <p:sp>
        <p:nvSpPr>
          <p:cNvPr id="7" name="Freeform 6"/>
          <p:cNvSpPr/>
          <p:nvPr/>
        </p:nvSpPr>
        <p:spPr>
          <a:xfrm>
            <a:off x="395536" y="3068960"/>
            <a:ext cx="3672408" cy="1080120"/>
          </a:xfrm>
          <a:custGeom>
            <a:avLst/>
            <a:gdLst>
              <a:gd name="connsiteX0" fmla="*/ 0 w 1981402"/>
              <a:gd name="connsiteY0" fmla="*/ 0 h 990701"/>
              <a:gd name="connsiteX1" fmla="*/ 1981402 w 1981402"/>
              <a:gd name="connsiteY1" fmla="*/ 0 h 990701"/>
              <a:gd name="connsiteX2" fmla="*/ 1981402 w 1981402"/>
              <a:gd name="connsiteY2" fmla="*/ 990701 h 990701"/>
              <a:gd name="connsiteX3" fmla="*/ 0 w 1981402"/>
              <a:gd name="connsiteY3" fmla="*/ 990701 h 990701"/>
              <a:gd name="connsiteX4" fmla="*/ 0 w 1981402"/>
              <a:gd name="connsiteY4" fmla="*/ 0 h 99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402" h="990701">
                <a:moveTo>
                  <a:pt x="0" y="0"/>
                </a:moveTo>
                <a:lnTo>
                  <a:pt x="1981402" y="0"/>
                </a:lnTo>
                <a:lnTo>
                  <a:pt x="1981402" y="990701"/>
                </a:lnTo>
                <a:lnTo>
                  <a:pt x="0" y="990701"/>
                </a:lnTo>
                <a:lnTo>
                  <a:pt x="0" y="0"/>
                </a:lnTo>
                <a:close/>
              </a:path>
            </a:pathLst>
          </a:custGeom>
          <a:gradFill>
            <a:gsLst>
              <a:gs pos="0">
                <a:schemeClr val="tx2">
                  <a:lumMod val="44000"/>
                  <a:lumOff val="56000"/>
                </a:schemeClr>
              </a:gs>
              <a:gs pos="90000">
                <a:schemeClr val="tx2">
                  <a:lumMod val="60000"/>
                  <a:lumOff val="40000"/>
                </a:schemeClr>
              </a:gs>
              <a:gs pos="100000">
                <a:schemeClr val="tx2">
                  <a:lumMod val="35000"/>
                  <a:lumOff val="65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000" tIns="72000" rIns="36000" bIns="72000" numCol="1" spcCol="1270" anchor="ctr" anchorCtr="0">
            <a:noAutofit/>
          </a:bodyPr>
          <a:lstStyle/>
          <a:p>
            <a:pPr marL="72000">
              <a:lnSpc>
                <a:spcPct val="90000"/>
              </a:lnSpc>
            </a:pPr>
            <a:r>
              <a:rPr lang="en-AU" sz="2000" dirty="0"/>
              <a:t>UN Statistical Commission </a:t>
            </a:r>
            <a:r>
              <a:rPr lang="en-AU" sz="2000" dirty="0" smtClean="0"/>
              <a:t>(UNSC)</a:t>
            </a:r>
          </a:p>
          <a:p>
            <a:pPr marL="360000" indent="-324000">
              <a:lnSpc>
                <a:spcPct val="90000"/>
              </a:lnSpc>
              <a:spcBef>
                <a:spcPts val="600"/>
              </a:spcBef>
              <a:buFont typeface="Wingdings" pitchFamily="2" charset="2"/>
              <a:buChar char="§"/>
            </a:pPr>
            <a:r>
              <a:rPr lang="en-AU" sz="2000" dirty="0" smtClean="0"/>
              <a:t>ABS </a:t>
            </a:r>
            <a:r>
              <a:rPr lang="en-AU" sz="2000" dirty="0"/>
              <a:t>Geospatial program </a:t>
            </a:r>
            <a:r>
              <a:rPr lang="en-AU" sz="2000" dirty="0" smtClean="0"/>
              <a:t>review – proposed a global SSF</a:t>
            </a:r>
            <a:endParaRPr lang="en-AU" sz="2000" dirty="0"/>
          </a:p>
        </p:txBody>
      </p:sp>
      <p:sp>
        <p:nvSpPr>
          <p:cNvPr id="8" name="Freeform 7"/>
          <p:cNvSpPr/>
          <p:nvPr/>
        </p:nvSpPr>
        <p:spPr>
          <a:xfrm>
            <a:off x="5004048" y="2708920"/>
            <a:ext cx="3672408" cy="1800200"/>
          </a:xfrm>
          <a:custGeom>
            <a:avLst/>
            <a:gdLst>
              <a:gd name="connsiteX0" fmla="*/ 0 w 1981402"/>
              <a:gd name="connsiteY0" fmla="*/ 0 h 990701"/>
              <a:gd name="connsiteX1" fmla="*/ 1981402 w 1981402"/>
              <a:gd name="connsiteY1" fmla="*/ 0 h 990701"/>
              <a:gd name="connsiteX2" fmla="*/ 1981402 w 1981402"/>
              <a:gd name="connsiteY2" fmla="*/ 990701 h 990701"/>
              <a:gd name="connsiteX3" fmla="*/ 0 w 1981402"/>
              <a:gd name="connsiteY3" fmla="*/ 990701 h 990701"/>
              <a:gd name="connsiteX4" fmla="*/ 0 w 1981402"/>
              <a:gd name="connsiteY4" fmla="*/ 0 h 99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402" h="990701">
                <a:moveTo>
                  <a:pt x="0" y="0"/>
                </a:moveTo>
                <a:lnTo>
                  <a:pt x="1981402" y="0"/>
                </a:lnTo>
                <a:lnTo>
                  <a:pt x="1981402" y="990701"/>
                </a:lnTo>
                <a:lnTo>
                  <a:pt x="0" y="990701"/>
                </a:lnTo>
                <a:lnTo>
                  <a:pt x="0" y="0"/>
                </a:lnTo>
                <a:close/>
              </a:path>
            </a:pathLst>
          </a:custGeom>
          <a:gradFill>
            <a:gsLst>
              <a:gs pos="0">
                <a:schemeClr val="accent2">
                  <a:lumMod val="90000"/>
                  <a:lumOff val="10000"/>
                </a:schemeClr>
              </a:gs>
              <a:gs pos="90000">
                <a:schemeClr val="accent2">
                  <a:lumMod val="75000"/>
                </a:schemeClr>
              </a:gs>
              <a:gs pos="100000">
                <a:schemeClr val="accent2">
                  <a:lumMod val="90000"/>
                  <a:lumOff val="10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000" tIns="72000" rIns="36000" bIns="72000" numCol="1" spcCol="1270" anchor="ctr" anchorCtr="0">
            <a:noAutofit/>
          </a:bodyPr>
          <a:lstStyle/>
          <a:p>
            <a:pPr marL="72000" lvl="0"/>
            <a:r>
              <a:rPr lang="en-AU" sz="2000" dirty="0"/>
              <a:t>UN Committee of Experts on Global Geospatial Information Management (UN-GGIM) </a:t>
            </a:r>
            <a:endParaRPr lang="en-AU" sz="2000" dirty="0" smtClean="0"/>
          </a:p>
          <a:p>
            <a:pPr marL="360000" lvl="0" indent="-324000">
              <a:spcBef>
                <a:spcPts val="600"/>
              </a:spcBef>
              <a:buFont typeface="Wingdings" pitchFamily="2" charset="2"/>
              <a:buChar char="§"/>
            </a:pPr>
            <a:r>
              <a:rPr lang="en-AU" sz="2000" dirty="0" smtClean="0"/>
              <a:t>List </a:t>
            </a:r>
            <a:r>
              <a:rPr lang="en-AU" sz="2000" dirty="0"/>
              <a:t>of nine issues </a:t>
            </a:r>
            <a:r>
              <a:rPr lang="en-AU" sz="2000" dirty="0" smtClean="0"/>
              <a:t>included 'linking </a:t>
            </a:r>
            <a:r>
              <a:rPr lang="en-AU" sz="2000" dirty="0"/>
              <a:t>of spatial to statistics</a:t>
            </a:r>
            <a:r>
              <a:rPr lang="en-AU" sz="2000" dirty="0" smtClean="0"/>
              <a:t>'</a:t>
            </a:r>
          </a:p>
        </p:txBody>
      </p:sp>
      <p:sp>
        <p:nvSpPr>
          <p:cNvPr id="30" name="Freeform 29"/>
          <p:cNvSpPr/>
          <p:nvPr/>
        </p:nvSpPr>
        <p:spPr>
          <a:xfrm>
            <a:off x="2843807" y="4797152"/>
            <a:ext cx="3264426" cy="792088"/>
          </a:xfrm>
          <a:custGeom>
            <a:avLst/>
            <a:gdLst>
              <a:gd name="connsiteX0" fmla="*/ 0 w 1981402"/>
              <a:gd name="connsiteY0" fmla="*/ 0 h 990701"/>
              <a:gd name="connsiteX1" fmla="*/ 1981402 w 1981402"/>
              <a:gd name="connsiteY1" fmla="*/ 0 h 990701"/>
              <a:gd name="connsiteX2" fmla="*/ 1981402 w 1981402"/>
              <a:gd name="connsiteY2" fmla="*/ 990701 h 990701"/>
              <a:gd name="connsiteX3" fmla="*/ 0 w 1981402"/>
              <a:gd name="connsiteY3" fmla="*/ 990701 h 990701"/>
              <a:gd name="connsiteX4" fmla="*/ 0 w 1981402"/>
              <a:gd name="connsiteY4" fmla="*/ 0 h 99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402" h="990701">
                <a:moveTo>
                  <a:pt x="0" y="0"/>
                </a:moveTo>
                <a:lnTo>
                  <a:pt x="1981402" y="0"/>
                </a:lnTo>
                <a:lnTo>
                  <a:pt x="1981402" y="990701"/>
                </a:lnTo>
                <a:lnTo>
                  <a:pt x="0" y="990701"/>
                </a:lnTo>
                <a:lnTo>
                  <a:pt x="0" y="0"/>
                </a:lnTo>
                <a:close/>
              </a:path>
            </a:pathLst>
          </a:custGeom>
          <a:gradFill>
            <a:gsLst>
              <a:gs pos="0">
                <a:srgbClr val="76B531">
                  <a:lumMod val="80000"/>
                  <a:lumOff val="20000"/>
                </a:srgbClr>
              </a:gs>
              <a:gs pos="75000">
                <a:srgbClr val="76B531"/>
              </a:gs>
              <a:gs pos="100000">
                <a:srgbClr val="76B531">
                  <a:lumMod val="55000"/>
                  <a:lumOff val="45000"/>
                </a:srgb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AU" sz="2000" dirty="0"/>
              <a:t>UN Statistical-Geospatial  Expert Group (UN SGEG)</a:t>
            </a:r>
          </a:p>
        </p:txBody>
      </p:sp>
      <p:sp>
        <p:nvSpPr>
          <p:cNvPr id="31" name="Freeform 30"/>
          <p:cNvSpPr/>
          <p:nvPr/>
        </p:nvSpPr>
        <p:spPr>
          <a:xfrm>
            <a:off x="2843807" y="5805264"/>
            <a:ext cx="3264426" cy="792088"/>
          </a:xfrm>
          <a:custGeom>
            <a:avLst/>
            <a:gdLst>
              <a:gd name="connsiteX0" fmla="*/ 0 w 1981402"/>
              <a:gd name="connsiteY0" fmla="*/ 0 h 990701"/>
              <a:gd name="connsiteX1" fmla="*/ 1981402 w 1981402"/>
              <a:gd name="connsiteY1" fmla="*/ 0 h 990701"/>
              <a:gd name="connsiteX2" fmla="*/ 1981402 w 1981402"/>
              <a:gd name="connsiteY2" fmla="*/ 990701 h 990701"/>
              <a:gd name="connsiteX3" fmla="*/ 0 w 1981402"/>
              <a:gd name="connsiteY3" fmla="*/ 990701 h 990701"/>
              <a:gd name="connsiteX4" fmla="*/ 0 w 1981402"/>
              <a:gd name="connsiteY4" fmla="*/ 0 h 99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402" h="990701">
                <a:moveTo>
                  <a:pt x="0" y="0"/>
                </a:moveTo>
                <a:lnTo>
                  <a:pt x="1981402" y="0"/>
                </a:lnTo>
                <a:lnTo>
                  <a:pt x="1981402" y="990701"/>
                </a:lnTo>
                <a:lnTo>
                  <a:pt x="0" y="990701"/>
                </a:lnTo>
                <a:lnTo>
                  <a:pt x="0" y="0"/>
                </a:lnTo>
                <a:close/>
              </a:path>
            </a:pathLst>
          </a:custGeom>
          <a:gradFill>
            <a:gsLst>
              <a:gs pos="0">
                <a:srgbClr val="76B531">
                  <a:lumMod val="80000"/>
                  <a:lumOff val="20000"/>
                </a:srgbClr>
              </a:gs>
              <a:gs pos="75000">
                <a:srgbClr val="76B531"/>
              </a:gs>
              <a:gs pos="100000">
                <a:srgbClr val="76B531">
                  <a:lumMod val="55000"/>
                  <a:lumOff val="45000"/>
                </a:srgb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AU" sz="2000" dirty="0"/>
              <a:t>UN Statistical-Geospatial  </a:t>
            </a:r>
            <a:r>
              <a:rPr lang="en-AU" sz="2000" dirty="0" smtClean="0"/>
              <a:t>Integration Conference</a:t>
            </a:r>
            <a:endParaRPr lang="en-AU" sz="2000" dirty="0"/>
          </a:p>
        </p:txBody>
      </p:sp>
    </p:spTree>
    <p:extLst>
      <p:ext uri="{BB962C8B-B14F-4D97-AF65-F5344CB8AC3E}">
        <p14:creationId xmlns:p14="http://schemas.microsoft.com/office/powerpoint/2010/main" val="3134363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0"/>
            <a:ext cx="9505056" cy="6858000"/>
          </a:xfrm>
          <a:prstGeom prst="rect">
            <a:avLst/>
          </a:prstGeom>
        </p:spPr>
      </p:pic>
      <p:sp>
        <p:nvSpPr>
          <p:cNvPr id="2" name="TextBox 1"/>
          <p:cNvSpPr txBox="1"/>
          <p:nvPr/>
        </p:nvSpPr>
        <p:spPr>
          <a:xfrm>
            <a:off x="3015580" y="5301208"/>
            <a:ext cx="3112840" cy="923330"/>
          </a:xfrm>
          <a:prstGeom prst="rect">
            <a:avLst/>
          </a:prstGeom>
          <a:noFill/>
        </p:spPr>
        <p:txBody>
          <a:bodyPr wrap="none" rtlCol="0">
            <a:spAutoFit/>
          </a:bodyPr>
          <a:lstStyle/>
          <a:p>
            <a:pPr algn="ctr"/>
            <a:r>
              <a:rPr lang="en-AU" dirty="0"/>
              <a:t>For more </a:t>
            </a:r>
            <a:r>
              <a:rPr lang="en-AU" dirty="0" smtClean="0"/>
              <a:t>information</a:t>
            </a:r>
            <a:endParaRPr lang="en-AU" dirty="0"/>
          </a:p>
          <a:p>
            <a:pPr algn="ctr"/>
            <a:r>
              <a:rPr lang="en-AU" b="1" dirty="0" smtClean="0"/>
              <a:t>E-mail</a:t>
            </a:r>
            <a:r>
              <a:rPr lang="en-AU" b="1" dirty="0"/>
              <a:t>: </a:t>
            </a:r>
            <a:r>
              <a:rPr lang="en-AU" b="1" dirty="0" smtClean="0">
                <a:hlinkClick r:id="rId4"/>
              </a:rPr>
              <a:t>geography@abs.gov.au</a:t>
            </a:r>
            <a:endParaRPr lang="en-AU" b="1" dirty="0" smtClean="0"/>
          </a:p>
          <a:p>
            <a:pPr algn="ctr"/>
            <a:r>
              <a:rPr lang="en-AU" b="1" dirty="0"/>
              <a:t>Visit: </a:t>
            </a:r>
            <a:r>
              <a:rPr lang="en-AU" b="1" dirty="0" smtClean="0">
                <a:hlinkClick r:id="rId5"/>
              </a:rPr>
              <a:t>www.nss.gov.au</a:t>
            </a:r>
            <a:endParaRPr lang="en-AU" b="1" dirty="0" smtClean="0"/>
          </a:p>
        </p:txBody>
      </p:sp>
    </p:spTree>
    <p:extLst>
      <p:ext uri="{BB962C8B-B14F-4D97-AF65-F5344CB8AC3E}">
        <p14:creationId xmlns:p14="http://schemas.microsoft.com/office/powerpoint/2010/main" val="3333208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265834"/>
            <a:ext cx="6912768" cy="3539430"/>
          </a:xfrm>
          <a:prstGeom prst="rect">
            <a:avLst/>
          </a:prstGeom>
          <a:noFill/>
        </p:spPr>
        <p:txBody>
          <a:bodyPr wrap="square" rtlCol="0">
            <a:spAutoFit/>
          </a:bodyPr>
          <a:lstStyle/>
          <a:p>
            <a:r>
              <a:rPr lang="en-AU" sz="3200" b="1" dirty="0">
                <a:solidFill>
                  <a:schemeClr val="accent5">
                    <a:lumMod val="75000"/>
                  </a:schemeClr>
                </a:solidFill>
              </a:rPr>
              <a:t>Increasing demand for location based information about places, people</a:t>
            </a:r>
            <a:r>
              <a:rPr lang="en-AU" sz="3200" b="1" dirty="0" smtClean="0">
                <a:solidFill>
                  <a:schemeClr val="accent5">
                    <a:lumMod val="75000"/>
                  </a:schemeClr>
                </a:solidFill>
              </a:rPr>
              <a:t>, human activity, </a:t>
            </a:r>
            <a:r>
              <a:rPr lang="en-AU" sz="3200" b="1" dirty="0">
                <a:solidFill>
                  <a:schemeClr val="accent5">
                    <a:lumMod val="75000"/>
                  </a:schemeClr>
                </a:solidFill>
              </a:rPr>
              <a:t>business, economic </a:t>
            </a:r>
            <a:r>
              <a:rPr lang="en-AU" sz="3200" b="1" dirty="0" smtClean="0">
                <a:solidFill>
                  <a:schemeClr val="accent5">
                    <a:lumMod val="75000"/>
                  </a:schemeClr>
                </a:solidFill>
              </a:rPr>
              <a:t>growth, </a:t>
            </a:r>
            <a:r>
              <a:rPr lang="en-AU" sz="3200" b="1" dirty="0">
                <a:solidFill>
                  <a:schemeClr val="accent5">
                    <a:lumMod val="75000"/>
                  </a:schemeClr>
                </a:solidFill>
              </a:rPr>
              <a:t>wellbeing, </a:t>
            </a:r>
            <a:r>
              <a:rPr lang="en-AU" sz="3200" b="1" dirty="0" smtClean="0">
                <a:solidFill>
                  <a:schemeClr val="accent5">
                    <a:lumMod val="75000"/>
                  </a:schemeClr>
                </a:solidFill>
              </a:rPr>
              <a:t>….</a:t>
            </a:r>
          </a:p>
          <a:p>
            <a:endParaRPr lang="en-AU" sz="3200" b="1" dirty="0">
              <a:solidFill>
                <a:schemeClr val="accent5">
                  <a:lumMod val="75000"/>
                </a:schemeClr>
              </a:solidFill>
            </a:endParaRPr>
          </a:p>
          <a:p>
            <a:r>
              <a:rPr lang="en-AU" sz="3200" b="1" dirty="0">
                <a:solidFill>
                  <a:schemeClr val="accent5">
                    <a:lumMod val="75000"/>
                  </a:schemeClr>
                </a:solidFill>
              </a:rPr>
              <a:t>Recognition of the value of linking socio-economic information to location.</a:t>
            </a:r>
          </a:p>
        </p:txBody>
      </p:sp>
      <p:sp>
        <p:nvSpPr>
          <p:cNvPr id="3" name="TextBox 2"/>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Background</a:t>
            </a:r>
            <a:endParaRPr lang="en-AU" sz="3200" dirty="0">
              <a:solidFill>
                <a:schemeClr val="accent5">
                  <a:lumMod val="50000"/>
                </a:schemeClr>
              </a:solidFill>
            </a:endParaRPr>
          </a:p>
        </p:txBody>
      </p:sp>
    </p:spTree>
    <p:extLst>
      <p:ext uri="{BB962C8B-B14F-4D97-AF65-F5344CB8AC3E}">
        <p14:creationId xmlns:p14="http://schemas.microsoft.com/office/powerpoint/2010/main" val="2057019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44824"/>
            <a:ext cx="7056784" cy="4462760"/>
          </a:xfrm>
          <a:prstGeom prst="rect">
            <a:avLst/>
          </a:prstGeom>
          <a:noFill/>
        </p:spPr>
        <p:txBody>
          <a:bodyPr wrap="square" rtlCol="0">
            <a:spAutoFit/>
          </a:bodyPr>
          <a:lstStyle/>
          <a:p>
            <a:r>
              <a:rPr lang="en-AU" sz="3200" b="1" i="1" dirty="0" smtClean="0">
                <a:solidFill>
                  <a:schemeClr val="accent5">
                    <a:lumMod val="75000"/>
                  </a:schemeClr>
                </a:solidFill>
              </a:rPr>
              <a:t>‘The </a:t>
            </a:r>
            <a:r>
              <a:rPr lang="en-AU" sz="3200" b="1" i="1" dirty="0">
                <a:solidFill>
                  <a:schemeClr val="accent5">
                    <a:lumMod val="75000"/>
                  </a:schemeClr>
                </a:solidFill>
              </a:rPr>
              <a:t>work on global geospatial </a:t>
            </a:r>
            <a:r>
              <a:rPr lang="en-AU" sz="3200" b="1" i="1" dirty="0" smtClean="0">
                <a:solidFill>
                  <a:schemeClr val="accent5">
                    <a:lumMod val="75000"/>
                  </a:schemeClr>
                </a:solidFill>
              </a:rPr>
              <a:t>information management </a:t>
            </a:r>
            <a:r>
              <a:rPr lang="en-AU" sz="3200" b="1" i="1" dirty="0">
                <a:solidFill>
                  <a:schemeClr val="accent5">
                    <a:lumMod val="75000"/>
                  </a:schemeClr>
                </a:solidFill>
              </a:rPr>
              <a:t>over the past two to three </a:t>
            </a:r>
            <a:r>
              <a:rPr lang="en-AU" sz="3200" b="1" i="1" dirty="0" smtClean="0">
                <a:solidFill>
                  <a:schemeClr val="accent5">
                    <a:lumMod val="75000"/>
                  </a:schemeClr>
                </a:solidFill>
              </a:rPr>
              <a:t>years has </a:t>
            </a:r>
            <a:r>
              <a:rPr lang="en-AU" sz="3200" b="1" i="1" dirty="0">
                <a:solidFill>
                  <a:schemeClr val="accent5">
                    <a:lumMod val="75000"/>
                  </a:schemeClr>
                </a:solidFill>
              </a:rPr>
              <a:t>confirmed that </a:t>
            </a:r>
            <a:r>
              <a:rPr lang="en-AU" sz="3200" b="1" i="1" dirty="0"/>
              <a:t>one of the key </a:t>
            </a:r>
            <a:r>
              <a:rPr lang="en-AU" sz="3200" b="1" i="1" dirty="0" smtClean="0"/>
              <a:t>challenges is </a:t>
            </a:r>
            <a:r>
              <a:rPr lang="en-AU" sz="3200" b="1" i="1" dirty="0"/>
              <a:t>a better integration of geospatial </a:t>
            </a:r>
            <a:r>
              <a:rPr lang="en-AU" sz="3200" b="1" i="1" dirty="0" smtClean="0"/>
              <a:t>and statistical information </a:t>
            </a:r>
            <a:r>
              <a:rPr lang="en-AU" sz="3200" b="1" i="1" dirty="0" smtClean="0">
                <a:solidFill>
                  <a:schemeClr val="accent5">
                    <a:lumMod val="75000"/>
                  </a:schemeClr>
                </a:solidFill>
              </a:rPr>
              <a:t>as </a:t>
            </a:r>
            <a:r>
              <a:rPr lang="en-AU" sz="3200" b="1" i="1" dirty="0">
                <a:solidFill>
                  <a:schemeClr val="accent5">
                    <a:lumMod val="75000"/>
                  </a:schemeClr>
                </a:solidFill>
              </a:rPr>
              <a:t>a basis for </a:t>
            </a:r>
            <a:r>
              <a:rPr lang="en-AU" sz="3200" b="1" i="1" dirty="0" smtClean="0">
                <a:solidFill>
                  <a:schemeClr val="accent5">
                    <a:lumMod val="75000"/>
                  </a:schemeClr>
                </a:solidFill>
              </a:rPr>
              <a:t>sound and </a:t>
            </a:r>
            <a:r>
              <a:rPr lang="en-AU" sz="3200" b="1" i="1" dirty="0">
                <a:solidFill>
                  <a:schemeClr val="accent5">
                    <a:lumMod val="75000"/>
                  </a:schemeClr>
                </a:solidFill>
              </a:rPr>
              <a:t>evidence-based decision-making</a:t>
            </a:r>
            <a:r>
              <a:rPr lang="en-AU" sz="3200" b="1" i="1" dirty="0" smtClean="0">
                <a:solidFill>
                  <a:schemeClr val="accent5">
                    <a:lumMod val="75000"/>
                  </a:schemeClr>
                </a:solidFill>
              </a:rPr>
              <a:t>.’</a:t>
            </a:r>
          </a:p>
          <a:p>
            <a:pPr algn="r"/>
            <a:r>
              <a:rPr lang="en-AU" sz="2000" dirty="0" smtClean="0"/>
              <a:t/>
            </a:r>
            <a:br>
              <a:rPr lang="en-AU" sz="2000" dirty="0" smtClean="0"/>
            </a:br>
            <a:r>
              <a:rPr lang="en-AU" sz="2000" dirty="0" smtClean="0"/>
              <a:t>Secretary </a:t>
            </a:r>
            <a:r>
              <a:rPr lang="en-AU" sz="2000" dirty="0"/>
              <a:t>General of the </a:t>
            </a:r>
            <a:r>
              <a:rPr lang="en-AU" sz="2000" dirty="0" smtClean="0"/>
              <a:t/>
            </a:r>
            <a:br>
              <a:rPr lang="en-AU" sz="2000" dirty="0" smtClean="0"/>
            </a:br>
            <a:r>
              <a:rPr lang="en-AU" sz="2000" dirty="0" smtClean="0"/>
              <a:t>UN Economic </a:t>
            </a:r>
            <a:r>
              <a:rPr lang="en-AU" sz="2000" dirty="0"/>
              <a:t>and Social </a:t>
            </a:r>
            <a:r>
              <a:rPr lang="en-AU" sz="2000" dirty="0" smtClean="0"/>
              <a:t>Council, 2012.</a:t>
            </a:r>
            <a:endParaRPr lang="en-AU" sz="2000" dirty="0">
              <a:solidFill>
                <a:schemeClr val="accent1">
                  <a:lumMod val="50000"/>
                </a:schemeClr>
              </a:solidFill>
            </a:endParaRPr>
          </a:p>
        </p:txBody>
      </p:sp>
      <p:sp>
        <p:nvSpPr>
          <p:cNvPr id="3" name="TextBox 2"/>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The challenge …</a:t>
            </a:r>
            <a:endParaRPr lang="en-AU" sz="3200" dirty="0">
              <a:solidFill>
                <a:schemeClr val="accent5">
                  <a:lumMod val="50000"/>
                </a:schemeClr>
              </a:solidFill>
            </a:endParaRPr>
          </a:p>
        </p:txBody>
      </p:sp>
    </p:spTree>
    <p:extLst>
      <p:ext uri="{BB962C8B-B14F-4D97-AF65-F5344CB8AC3E}">
        <p14:creationId xmlns:p14="http://schemas.microsoft.com/office/powerpoint/2010/main" val="539360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7504" y="3416397"/>
            <a:ext cx="2060104" cy="2024608"/>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Socio-Economic</a:t>
            </a:r>
          </a:p>
          <a:p>
            <a:pPr algn="ctr"/>
            <a:r>
              <a:rPr lang="en-AU" b="1" dirty="0" smtClean="0">
                <a:solidFill>
                  <a:schemeClr val="bg1"/>
                </a:solidFill>
              </a:rPr>
              <a:t>Information</a:t>
            </a:r>
            <a:endParaRPr lang="en-AU" b="1" dirty="0">
              <a:solidFill>
                <a:schemeClr val="bg1"/>
              </a:solidFill>
            </a:endParaRPr>
          </a:p>
        </p:txBody>
      </p:sp>
      <p:sp>
        <p:nvSpPr>
          <p:cNvPr id="5" name="Oval 4"/>
          <p:cNvSpPr/>
          <p:nvPr/>
        </p:nvSpPr>
        <p:spPr>
          <a:xfrm>
            <a:off x="7078538" y="3416397"/>
            <a:ext cx="1957958" cy="202460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Spatial</a:t>
            </a:r>
          </a:p>
          <a:p>
            <a:pPr algn="ctr"/>
            <a:r>
              <a:rPr lang="en-AU" b="1" dirty="0">
                <a:solidFill>
                  <a:schemeClr val="bg1"/>
                </a:solidFill>
              </a:rPr>
              <a:t>I</a:t>
            </a:r>
            <a:r>
              <a:rPr lang="en-AU" b="1" dirty="0" smtClean="0">
                <a:solidFill>
                  <a:schemeClr val="bg1"/>
                </a:solidFill>
              </a:rPr>
              <a:t>nformation</a:t>
            </a:r>
            <a:endParaRPr lang="en-AU" b="1" dirty="0">
              <a:solidFill>
                <a:schemeClr val="bg1"/>
              </a:solidFill>
            </a:endParaRPr>
          </a:p>
        </p:txBody>
      </p:sp>
      <p:sp>
        <p:nvSpPr>
          <p:cNvPr id="6" name="Rectangle 5"/>
          <p:cNvSpPr/>
          <p:nvPr/>
        </p:nvSpPr>
        <p:spPr>
          <a:xfrm>
            <a:off x="2139042" y="4183267"/>
            <a:ext cx="4968000" cy="471431"/>
          </a:xfrm>
          <a:prstGeom prst="rect">
            <a:avLst/>
          </a:prstGeom>
          <a:solidFill>
            <a:srgbClr val="92D050"/>
          </a:solidFill>
          <a:ln>
            <a:solidFill>
              <a:srgbClr val="76B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bg1"/>
                </a:solidFill>
              </a:rPr>
              <a:t>Statistical Spatial Framework</a:t>
            </a:r>
            <a:endParaRPr lang="en-AU" sz="2000" b="1" dirty="0">
              <a:solidFill>
                <a:schemeClr val="bg1"/>
              </a:solidFill>
            </a:endParaRPr>
          </a:p>
        </p:txBody>
      </p:sp>
      <p:sp>
        <p:nvSpPr>
          <p:cNvPr id="7" name="Hexagon 6"/>
          <p:cNvSpPr/>
          <p:nvPr/>
        </p:nvSpPr>
        <p:spPr>
          <a:xfrm>
            <a:off x="2735948" y="2482976"/>
            <a:ext cx="1368152" cy="720080"/>
          </a:xfrm>
          <a:prstGeom prst="hexagon">
            <a:avLst/>
          </a:prstGeom>
          <a:solidFill>
            <a:schemeClr val="tx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lumMod val="85000"/>
                    <a:lumOff val="15000"/>
                  </a:schemeClr>
                </a:solidFill>
              </a:rPr>
              <a:t>Education</a:t>
            </a:r>
          </a:p>
        </p:txBody>
      </p:sp>
      <p:sp>
        <p:nvSpPr>
          <p:cNvPr id="8" name="Hexagon 7"/>
          <p:cNvSpPr/>
          <p:nvPr/>
        </p:nvSpPr>
        <p:spPr>
          <a:xfrm>
            <a:off x="1550598" y="5298525"/>
            <a:ext cx="1368152" cy="720080"/>
          </a:xfrm>
          <a:prstGeom prst="hexago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Policy Analysts</a:t>
            </a:r>
            <a:endParaRPr lang="en-AU" sz="1200" b="1" dirty="0">
              <a:solidFill>
                <a:schemeClr val="tx1">
                  <a:lumMod val="85000"/>
                  <a:lumOff val="15000"/>
                </a:schemeClr>
              </a:solidFill>
            </a:endParaRPr>
          </a:p>
        </p:txBody>
      </p:sp>
      <p:sp>
        <p:nvSpPr>
          <p:cNvPr id="9" name="Hexagon 8"/>
          <p:cNvSpPr/>
          <p:nvPr/>
        </p:nvSpPr>
        <p:spPr>
          <a:xfrm>
            <a:off x="5105993" y="2482976"/>
            <a:ext cx="1368152" cy="720080"/>
          </a:xfrm>
          <a:prstGeom prst="hexagon">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lumMod val="85000"/>
                    <a:lumOff val="15000"/>
                  </a:schemeClr>
                </a:solidFill>
              </a:rPr>
              <a:t>Natural</a:t>
            </a:r>
          </a:p>
          <a:p>
            <a:pPr algn="ctr"/>
            <a:r>
              <a:rPr lang="en-AU" sz="1200" b="1" dirty="0" smtClean="0">
                <a:solidFill>
                  <a:schemeClr val="tx1">
                    <a:lumMod val="85000"/>
                    <a:lumOff val="15000"/>
                  </a:schemeClr>
                </a:solidFill>
              </a:rPr>
              <a:t>Resources</a:t>
            </a:r>
            <a:endParaRPr lang="en-AU" sz="1200" b="1" dirty="0">
              <a:solidFill>
                <a:schemeClr val="tx1">
                  <a:lumMod val="85000"/>
                  <a:lumOff val="15000"/>
                </a:schemeClr>
              </a:solidFill>
            </a:endParaRPr>
          </a:p>
        </p:txBody>
      </p:sp>
      <p:sp>
        <p:nvSpPr>
          <p:cNvPr id="10" name="Hexagon 9"/>
          <p:cNvSpPr/>
          <p:nvPr/>
        </p:nvSpPr>
        <p:spPr>
          <a:xfrm>
            <a:off x="5106419" y="5661248"/>
            <a:ext cx="1368152" cy="720080"/>
          </a:xfrm>
          <a:prstGeom prst="hexagon">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lumMod val="85000"/>
                    <a:lumOff val="15000"/>
                  </a:schemeClr>
                </a:solidFill>
              </a:rPr>
              <a:t>Agriculture</a:t>
            </a:r>
          </a:p>
        </p:txBody>
      </p:sp>
      <p:sp>
        <p:nvSpPr>
          <p:cNvPr id="11" name="Hexagon 10"/>
          <p:cNvSpPr/>
          <p:nvPr/>
        </p:nvSpPr>
        <p:spPr>
          <a:xfrm>
            <a:off x="3923928" y="2833012"/>
            <a:ext cx="1368152" cy="720080"/>
          </a:xfrm>
          <a:prstGeom prst="hexagon">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Local</a:t>
            </a:r>
          </a:p>
          <a:p>
            <a:pPr algn="ctr"/>
            <a:r>
              <a:rPr lang="en-AU" sz="1200" b="1" dirty="0" smtClean="0">
                <a:solidFill>
                  <a:schemeClr val="tx1">
                    <a:lumMod val="85000"/>
                    <a:lumOff val="15000"/>
                  </a:schemeClr>
                </a:solidFill>
              </a:rPr>
              <a:t>Government</a:t>
            </a:r>
            <a:endParaRPr lang="en-AU" sz="1200" b="1" dirty="0">
              <a:solidFill>
                <a:schemeClr val="tx1">
                  <a:lumMod val="85000"/>
                  <a:lumOff val="15000"/>
                </a:schemeClr>
              </a:solidFill>
            </a:endParaRPr>
          </a:p>
        </p:txBody>
      </p:sp>
      <p:sp>
        <p:nvSpPr>
          <p:cNvPr id="12" name="Hexagon 11"/>
          <p:cNvSpPr/>
          <p:nvPr/>
        </p:nvSpPr>
        <p:spPr>
          <a:xfrm>
            <a:off x="2743991" y="5647810"/>
            <a:ext cx="1368152" cy="720080"/>
          </a:xfrm>
          <a:prstGeom prst="hexagon">
            <a:avLst/>
          </a:prstGeom>
          <a:solidFill>
            <a:schemeClr val="tx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Health</a:t>
            </a:r>
            <a:endParaRPr lang="en-AU" sz="1200" b="1" dirty="0">
              <a:solidFill>
                <a:schemeClr val="tx1">
                  <a:lumMod val="85000"/>
                  <a:lumOff val="15000"/>
                </a:schemeClr>
              </a:solidFill>
            </a:endParaRPr>
          </a:p>
        </p:txBody>
      </p:sp>
      <p:sp>
        <p:nvSpPr>
          <p:cNvPr id="13" name="Hexagon 12"/>
          <p:cNvSpPr/>
          <p:nvPr/>
        </p:nvSpPr>
        <p:spPr>
          <a:xfrm>
            <a:off x="1547664" y="2833012"/>
            <a:ext cx="1368152" cy="720080"/>
          </a:xfrm>
          <a:prstGeom prst="hexago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Human Services</a:t>
            </a:r>
            <a:endParaRPr lang="en-AU" sz="1200" b="1" dirty="0">
              <a:solidFill>
                <a:schemeClr val="tx1">
                  <a:lumMod val="85000"/>
                  <a:lumOff val="15000"/>
                </a:schemeClr>
              </a:solidFill>
            </a:endParaRPr>
          </a:p>
        </p:txBody>
      </p:sp>
      <p:cxnSp>
        <p:nvCxnSpPr>
          <p:cNvPr id="14" name="Straight Connector 13"/>
          <p:cNvCxnSpPr/>
          <p:nvPr/>
        </p:nvCxnSpPr>
        <p:spPr>
          <a:xfrm>
            <a:off x="3428067" y="3203056"/>
            <a:ext cx="0" cy="980211"/>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75756" y="3563096"/>
            <a:ext cx="0" cy="620171"/>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3563096"/>
            <a:ext cx="0" cy="620171"/>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75756" y="4662710"/>
            <a:ext cx="0" cy="628578"/>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8067" y="4672714"/>
            <a:ext cx="0" cy="975096"/>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24128" y="3203056"/>
            <a:ext cx="0" cy="980211"/>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0072" y="4654698"/>
            <a:ext cx="0" cy="1006550"/>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Hexagon 20"/>
          <p:cNvSpPr/>
          <p:nvPr/>
        </p:nvSpPr>
        <p:spPr>
          <a:xfrm>
            <a:off x="3923928" y="5291288"/>
            <a:ext cx="1368152" cy="720080"/>
          </a:xfrm>
          <a:prstGeom prst="hexagon">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Business Intelligence</a:t>
            </a:r>
            <a:endParaRPr lang="en-AU" sz="1200" b="1" dirty="0">
              <a:solidFill>
                <a:schemeClr val="tx1">
                  <a:lumMod val="85000"/>
                  <a:lumOff val="15000"/>
                </a:schemeClr>
              </a:solidFill>
            </a:endParaRPr>
          </a:p>
        </p:txBody>
      </p:sp>
      <p:cxnSp>
        <p:nvCxnSpPr>
          <p:cNvPr id="22" name="Straight Connector 21"/>
          <p:cNvCxnSpPr/>
          <p:nvPr/>
        </p:nvCxnSpPr>
        <p:spPr>
          <a:xfrm>
            <a:off x="4563796" y="4672714"/>
            <a:ext cx="7519" cy="610562"/>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Hexagon 22"/>
          <p:cNvSpPr/>
          <p:nvPr/>
        </p:nvSpPr>
        <p:spPr>
          <a:xfrm>
            <a:off x="6297235" y="2843016"/>
            <a:ext cx="1368152" cy="720080"/>
          </a:xfrm>
          <a:prstGeom prst="hexagon">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lumMod val="85000"/>
                    <a:lumOff val="15000"/>
                  </a:schemeClr>
                </a:solidFill>
              </a:rPr>
              <a:t>National Security</a:t>
            </a:r>
          </a:p>
        </p:txBody>
      </p:sp>
      <p:sp>
        <p:nvSpPr>
          <p:cNvPr id="24" name="Hexagon 23"/>
          <p:cNvSpPr/>
          <p:nvPr/>
        </p:nvSpPr>
        <p:spPr>
          <a:xfrm>
            <a:off x="6297235" y="5298525"/>
            <a:ext cx="1368152" cy="720080"/>
          </a:xfrm>
          <a:prstGeom prst="hexagon">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lumMod val="85000"/>
                    <a:lumOff val="15000"/>
                  </a:schemeClr>
                </a:solidFill>
              </a:rPr>
              <a:t>Emergency</a:t>
            </a:r>
          </a:p>
          <a:p>
            <a:pPr algn="ctr"/>
            <a:r>
              <a:rPr lang="en-AU" sz="1200" b="1" dirty="0" smtClean="0">
                <a:solidFill>
                  <a:schemeClr val="tx1">
                    <a:lumMod val="85000"/>
                    <a:lumOff val="15000"/>
                  </a:schemeClr>
                </a:solidFill>
              </a:rPr>
              <a:t>Services</a:t>
            </a:r>
            <a:endParaRPr lang="en-AU" sz="1200" b="1" dirty="0">
              <a:solidFill>
                <a:schemeClr val="tx1">
                  <a:lumMod val="85000"/>
                  <a:lumOff val="15000"/>
                </a:schemeClr>
              </a:solidFill>
            </a:endParaRPr>
          </a:p>
        </p:txBody>
      </p:sp>
      <p:sp>
        <p:nvSpPr>
          <p:cNvPr id="25" name="Hexagon 24"/>
          <p:cNvSpPr>
            <a:spLocks noChangeAspect="1"/>
          </p:cNvSpPr>
          <p:nvPr/>
        </p:nvSpPr>
        <p:spPr>
          <a:xfrm>
            <a:off x="1550599" y="2122816"/>
            <a:ext cx="1354471" cy="712879"/>
          </a:xfrm>
          <a:prstGeom prst="hexago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Academic Researchers</a:t>
            </a:r>
            <a:endParaRPr lang="en-AU" sz="1200" b="1" dirty="0">
              <a:solidFill>
                <a:schemeClr val="tx1">
                  <a:lumMod val="85000"/>
                  <a:lumOff val="15000"/>
                </a:schemeClr>
              </a:solidFill>
            </a:endParaRPr>
          </a:p>
        </p:txBody>
      </p:sp>
      <p:sp>
        <p:nvSpPr>
          <p:cNvPr id="26" name="Hexagon 25"/>
          <p:cNvSpPr/>
          <p:nvPr/>
        </p:nvSpPr>
        <p:spPr>
          <a:xfrm>
            <a:off x="6297235" y="2122936"/>
            <a:ext cx="1368152" cy="720080"/>
          </a:xfrm>
          <a:prstGeom prst="hexagon">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Infra. and</a:t>
            </a:r>
            <a:endParaRPr lang="en-AU" sz="1200" b="1" dirty="0">
              <a:solidFill>
                <a:schemeClr val="tx1">
                  <a:lumMod val="85000"/>
                  <a:lumOff val="15000"/>
                </a:schemeClr>
              </a:solidFill>
            </a:endParaRPr>
          </a:p>
          <a:p>
            <a:pPr algn="ctr"/>
            <a:r>
              <a:rPr lang="en-AU" sz="1200" b="1" dirty="0">
                <a:solidFill>
                  <a:schemeClr val="tx1">
                    <a:lumMod val="85000"/>
                    <a:lumOff val="15000"/>
                  </a:schemeClr>
                </a:solidFill>
              </a:rPr>
              <a:t>Transport</a:t>
            </a:r>
          </a:p>
        </p:txBody>
      </p:sp>
      <p:sp>
        <p:nvSpPr>
          <p:cNvPr id="27" name="Hexagon 26"/>
          <p:cNvSpPr/>
          <p:nvPr/>
        </p:nvSpPr>
        <p:spPr>
          <a:xfrm>
            <a:off x="6297235" y="5999111"/>
            <a:ext cx="1368152" cy="720080"/>
          </a:xfrm>
          <a:prstGeom prst="hexagon">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lumMod val="85000"/>
                    <a:lumOff val="15000"/>
                  </a:schemeClr>
                </a:solidFill>
              </a:rPr>
              <a:t>Land </a:t>
            </a:r>
          </a:p>
          <a:p>
            <a:pPr algn="ctr"/>
            <a:r>
              <a:rPr lang="en-AU" sz="1200" b="1" dirty="0" smtClean="0">
                <a:solidFill>
                  <a:schemeClr val="tx1">
                    <a:lumMod val="85000"/>
                    <a:lumOff val="15000"/>
                  </a:schemeClr>
                </a:solidFill>
              </a:rPr>
              <a:t>Admin</a:t>
            </a:r>
            <a:endParaRPr lang="en-AU" sz="1200" b="1" dirty="0">
              <a:solidFill>
                <a:schemeClr val="tx1">
                  <a:lumMod val="85000"/>
                  <a:lumOff val="15000"/>
                </a:schemeClr>
              </a:solidFill>
            </a:endParaRPr>
          </a:p>
        </p:txBody>
      </p:sp>
      <p:cxnSp>
        <p:nvCxnSpPr>
          <p:cNvPr id="28" name="Straight Connector 27"/>
          <p:cNvCxnSpPr/>
          <p:nvPr/>
        </p:nvCxnSpPr>
        <p:spPr>
          <a:xfrm>
            <a:off x="6862514" y="3553092"/>
            <a:ext cx="0" cy="630175"/>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62514" y="4662710"/>
            <a:ext cx="0" cy="628578"/>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Hexagon 29"/>
          <p:cNvSpPr/>
          <p:nvPr/>
        </p:nvSpPr>
        <p:spPr>
          <a:xfrm>
            <a:off x="1563108" y="6021288"/>
            <a:ext cx="1368152" cy="720080"/>
          </a:xfrm>
          <a:prstGeom prst="hexago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lumMod val="85000"/>
                    <a:lumOff val="15000"/>
                  </a:schemeClr>
                </a:solidFill>
              </a:rPr>
              <a:t>Economics</a:t>
            </a:r>
            <a:endParaRPr lang="en-AU" sz="1200" b="1" dirty="0">
              <a:solidFill>
                <a:schemeClr val="tx1">
                  <a:lumMod val="85000"/>
                  <a:lumOff val="15000"/>
                </a:schemeClr>
              </a:solidFill>
            </a:endParaRPr>
          </a:p>
        </p:txBody>
      </p:sp>
      <p:sp>
        <p:nvSpPr>
          <p:cNvPr id="56" name="TextBox 55"/>
          <p:cNvSpPr txBox="1"/>
          <p:nvPr/>
        </p:nvSpPr>
        <p:spPr>
          <a:xfrm>
            <a:off x="1835695" y="1116033"/>
            <a:ext cx="4461539" cy="584775"/>
          </a:xfrm>
          <a:prstGeom prst="rect">
            <a:avLst/>
          </a:prstGeom>
          <a:noFill/>
        </p:spPr>
        <p:txBody>
          <a:bodyPr wrap="square" rtlCol="0">
            <a:spAutoFit/>
          </a:bodyPr>
          <a:lstStyle/>
          <a:p>
            <a:r>
              <a:rPr lang="en-AU" sz="3200" dirty="0" smtClean="0">
                <a:solidFill>
                  <a:schemeClr val="accent5">
                    <a:lumMod val="50000"/>
                  </a:schemeClr>
                </a:solidFill>
              </a:rPr>
              <a:t>Continuum of user needs</a:t>
            </a:r>
            <a:endParaRPr lang="en-AU" sz="3200" dirty="0">
              <a:solidFill>
                <a:schemeClr val="accent5">
                  <a:lumMod val="50000"/>
                </a:schemeClr>
              </a:solidFill>
            </a:endParaRPr>
          </a:p>
        </p:txBody>
      </p:sp>
    </p:spTree>
    <p:extLst>
      <p:ext uri="{BB962C8B-B14F-4D97-AF65-F5344CB8AC3E}">
        <p14:creationId xmlns:p14="http://schemas.microsoft.com/office/powerpoint/2010/main" val="1734797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The environment</a:t>
            </a:r>
            <a:endParaRPr lang="en-AU" sz="3200" dirty="0">
              <a:solidFill>
                <a:schemeClr val="accent5">
                  <a:lumMod val="50000"/>
                </a:schemeClr>
              </a:solidFill>
            </a:endParaRPr>
          </a:p>
        </p:txBody>
      </p:sp>
      <p:grpSp>
        <p:nvGrpSpPr>
          <p:cNvPr id="8" name="Group 7"/>
          <p:cNvGrpSpPr/>
          <p:nvPr/>
        </p:nvGrpSpPr>
        <p:grpSpPr>
          <a:xfrm>
            <a:off x="1303687" y="2917197"/>
            <a:ext cx="6536626" cy="2888067"/>
            <a:chOff x="1303687" y="2165216"/>
            <a:chExt cx="6536626" cy="2888067"/>
          </a:xfrm>
        </p:grpSpPr>
        <p:sp>
          <p:nvSpPr>
            <p:cNvPr id="9" name="Oval 8"/>
            <p:cNvSpPr/>
            <p:nvPr/>
          </p:nvSpPr>
          <p:spPr bwMode="auto">
            <a:xfrm>
              <a:off x="3491825" y="2165216"/>
              <a:ext cx="4335327" cy="2883564"/>
            </a:xfrm>
            <a:prstGeom prst="ellipse">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4" tIns="47883" rIns="95764" bIns="4788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AU" sz="900" b="1" dirty="0">
                  <a:solidFill>
                    <a:schemeClr val="tx1"/>
                  </a:solidFill>
                </a:rPr>
                <a:t>                 </a:t>
              </a:r>
            </a:p>
          </p:txBody>
        </p:sp>
        <p:sp>
          <p:nvSpPr>
            <p:cNvPr id="10" name="Oval 9"/>
            <p:cNvSpPr/>
            <p:nvPr/>
          </p:nvSpPr>
          <p:spPr bwMode="auto">
            <a:xfrm>
              <a:off x="1303687" y="2165216"/>
              <a:ext cx="4197077" cy="2888067"/>
            </a:xfrm>
            <a:prstGeom prst="ellipse">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4" tIns="47883" rIns="95764" bIns="4788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AU" sz="900" b="1" dirty="0">
                  <a:solidFill>
                    <a:srgbClr val="C00000"/>
                  </a:solidFill>
                </a:rPr>
                <a:t>   </a:t>
              </a:r>
            </a:p>
          </p:txBody>
        </p:sp>
        <p:sp>
          <p:nvSpPr>
            <p:cNvPr id="12" name="TextBox 11"/>
            <p:cNvSpPr txBox="1"/>
            <p:nvPr/>
          </p:nvSpPr>
          <p:spPr>
            <a:xfrm>
              <a:off x="6148836" y="3166244"/>
              <a:ext cx="1691477" cy="746193"/>
            </a:xfrm>
            <a:prstGeom prst="rect">
              <a:avLst/>
            </a:prstGeom>
            <a:noFill/>
          </p:spPr>
          <p:txBody>
            <a:bodyPr wrap="none" lIns="68415" tIns="34208" rIns="68415" bIns="34208" rtlCol="0">
              <a:spAutoFit/>
            </a:bodyPr>
            <a:lstStyle/>
            <a:p>
              <a:r>
                <a:rPr lang="en-AU" sz="2200" b="1" dirty="0"/>
                <a:t>  </a:t>
              </a:r>
              <a:r>
                <a:rPr lang="en-AU" sz="2200" b="1" dirty="0" smtClean="0"/>
                <a:t> Spatial</a:t>
              </a:r>
            </a:p>
            <a:p>
              <a:r>
                <a:rPr lang="en-AU" sz="2200" b="1" dirty="0" smtClean="0"/>
                <a:t>Community</a:t>
              </a:r>
              <a:endParaRPr lang="en-AU" sz="2200" b="1" dirty="0"/>
            </a:p>
          </p:txBody>
        </p:sp>
        <p:sp>
          <p:nvSpPr>
            <p:cNvPr id="13" name="TextBox 12"/>
            <p:cNvSpPr txBox="1"/>
            <p:nvPr/>
          </p:nvSpPr>
          <p:spPr>
            <a:xfrm>
              <a:off x="1354731" y="3173475"/>
              <a:ext cx="1691477" cy="746193"/>
            </a:xfrm>
            <a:prstGeom prst="rect">
              <a:avLst/>
            </a:prstGeom>
            <a:noFill/>
          </p:spPr>
          <p:txBody>
            <a:bodyPr wrap="none" lIns="68415" tIns="34208" rIns="68415" bIns="34208" rtlCol="0">
              <a:spAutoFit/>
            </a:bodyPr>
            <a:lstStyle/>
            <a:p>
              <a:r>
                <a:rPr lang="en-AU" sz="2200" b="1" dirty="0"/>
                <a:t> </a:t>
              </a:r>
              <a:r>
                <a:rPr lang="en-AU" sz="2200" b="1" dirty="0" smtClean="0"/>
                <a:t>Statistical </a:t>
              </a:r>
              <a:r>
                <a:rPr lang="en-AU" sz="2200" b="1" dirty="0"/>
                <a:t/>
              </a:r>
              <a:br>
                <a:rPr lang="en-AU" sz="2200" b="1" dirty="0"/>
              </a:br>
              <a:r>
                <a:rPr lang="en-AU" sz="2200" b="1" dirty="0"/>
                <a:t>Community</a:t>
              </a:r>
            </a:p>
          </p:txBody>
        </p:sp>
      </p:grpSp>
      <p:grpSp>
        <p:nvGrpSpPr>
          <p:cNvPr id="11" name="Group 10"/>
          <p:cNvGrpSpPr/>
          <p:nvPr/>
        </p:nvGrpSpPr>
        <p:grpSpPr>
          <a:xfrm>
            <a:off x="2944540" y="2996952"/>
            <a:ext cx="3204305" cy="2657493"/>
            <a:chOff x="4001134" y="3479065"/>
            <a:chExt cx="1424133" cy="1181108"/>
          </a:xfrm>
          <a:solidFill>
            <a:srgbClr val="92D050"/>
          </a:solidFill>
        </p:grpSpPr>
        <p:grpSp>
          <p:nvGrpSpPr>
            <p:cNvPr id="14" name="Group 13"/>
            <p:cNvGrpSpPr/>
            <p:nvPr/>
          </p:nvGrpSpPr>
          <p:grpSpPr>
            <a:xfrm>
              <a:off x="4001134" y="3479065"/>
              <a:ext cx="1424133" cy="1181108"/>
              <a:chOff x="5579382" y="4659863"/>
              <a:chExt cx="1632717" cy="1464669"/>
            </a:xfrm>
            <a:grpFill/>
          </p:grpSpPr>
          <p:sp>
            <p:nvSpPr>
              <p:cNvPr id="16" name="Oval 15"/>
              <p:cNvSpPr/>
              <p:nvPr/>
            </p:nvSpPr>
            <p:spPr bwMode="auto">
              <a:xfrm>
                <a:off x="5708223" y="4659863"/>
                <a:ext cx="1371032" cy="1464669"/>
              </a:xfrm>
              <a:prstGeom prst="ellipse">
                <a:avLst/>
              </a:prstGeom>
              <a:gr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AU" sz="1200" b="1" dirty="0">
                  <a:solidFill>
                    <a:schemeClr val="bg1"/>
                  </a:solidFill>
                </a:endParaRPr>
              </a:p>
            </p:txBody>
          </p:sp>
          <p:sp>
            <p:nvSpPr>
              <p:cNvPr id="17" name="Right Arrow 16"/>
              <p:cNvSpPr/>
              <p:nvPr/>
            </p:nvSpPr>
            <p:spPr>
              <a:xfrm>
                <a:off x="6955261" y="4931072"/>
                <a:ext cx="256837" cy="51206"/>
              </a:xfrm>
              <a:prstGeom prst="right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rtlCol="0" anchor="ctr"/>
              <a:lstStyle/>
              <a:p>
                <a:pPr algn="ctr"/>
                <a:endParaRPr lang="en-AU" sz="800" dirty="0"/>
              </a:p>
            </p:txBody>
          </p:sp>
          <p:sp>
            <p:nvSpPr>
              <p:cNvPr id="18" name="Right Arrow 17"/>
              <p:cNvSpPr/>
              <p:nvPr/>
            </p:nvSpPr>
            <p:spPr>
              <a:xfrm>
                <a:off x="6936947" y="5827978"/>
                <a:ext cx="275151" cy="51206"/>
              </a:xfrm>
              <a:prstGeom prst="right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rtlCol="0" anchor="ctr"/>
              <a:lstStyle/>
              <a:p>
                <a:pPr algn="ctr"/>
                <a:endParaRPr lang="en-AU" sz="800" dirty="0"/>
              </a:p>
            </p:txBody>
          </p:sp>
          <p:sp>
            <p:nvSpPr>
              <p:cNvPr id="19" name="Right Arrow 18"/>
              <p:cNvSpPr/>
              <p:nvPr/>
            </p:nvSpPr>
            <p:spPr>
              <a:xfrm>
                <a:off x="7092700" y="5370580"/>
                <a:ext cx="119399" cy="51206"/>
              </a:xfrm>
              <a:prstGeom prst="right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rtlCol="0" anchor="ctr"/>
              <a:lstStyle/>
              <a:p>
                <a:pPr algn="ctr"/>
                <a:endParaRPr lang="en-AU" sz="800" dirty="0"/>
              </a:p>
            </p:txBody>
          </p:sp>
          <p:sp>
            <p:nvSpPr>
              <p:cNvPr id="20" name="Right Arrow 19"/>
              <p:cNvSpPr/>
              <p:nvPr/>
            </p:nvSpPr>
            <p:spPr>
              <a:xfrm rot="10800000">
                <a:off x="5579383" y="4931072"/>
                <a:ext cx="257965" cy="51206"/>
              </a:xfrm>
              <a:prstGeom prst="right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rtlCol="0" anchor="ctr"/>
              <a:lstStyle/>
              <a:p>
                <a:pPr algn="ctr"/>
                <a:endParaRPr lang="en-AU" sz="800" dirty="0"/>
              </a:p>
            </p:txBody>
          </p:sp>
          <p:sp>
            <p:nvSpPr>
              <p:cNvPr id="21" name="Right Arrow 20"/>
              <p:cNvSpPr/>
              <p:nvPr/>
            </p:nvSpPr>
            <p:spPr>
              <a:xfrm rot="10800000">
                <a:off x="5579383" y="5829419"/>
                <a:ext cx="275151" cy="51206"/>
              </a:xfrm>
              <a:prstGeom prst="right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rtlCol="0" anchor="ctr"/>
              <a:lstStyle/>
              <a:p>
                <a:pPr algn="ctr"/>
                <a:endParaRPr lang="en-AU" sz="800" dirty="0"/>
              </a:p>
            </p:txBody>
          </p:sp>
          <p:sp>
            <p:nvSpPr>
              <p:cNvPr id="22" name="Right Arrow 21"/>
              <p:cNvSpPr/>
              <p:nvPr/>
            </p:nvSpPr>
            <p:spPr>
              <a:xfrm rot="10800000">
                <a:off x="5579382" y="5370580"/>
                <a:ext cx="128840" cy="51206"/>
              </a:xfrm>
              <a:prstGeom prst="right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993" tIns="63997" rIns="127993" bIns="63997" rtlCol="0" anchor="ctr"/>
              <a:lstStyle/>
              <a:p>
                <a:pPr algn="ctr"/>
                <a:endParaRPr lang="en-AU" sz="800" dirty="0"/>
              </a:p>
            </p:txBody>
          </p:sp>
        </p:grpSp>
        <p:sp>
          <p:nvSpPr>
            <p:cNvPr id="15" name="TextBox 14"/>
            <p:cNvSpPr txBox="1"/>
            <p:nvPr/>
          </p:nvSpPr>
          <p:spPr>
            <a:xfrm>
              <a:off x="4348644" y="3768701"/>
              <a:ext cx="725610" cy="533479"/>
            </a:xfrm>
            <a:prstGeom prst="rect">
              <a:avLst/>
            </a:prstGeom>
            <a:grpFill/>
          </p:spPr>
          <p:txBody>
            <a:bodyPr wrap="none" rtlCol="0">
              <a:spAutoFit/>
            </a:bodyPr>
            <a:lstStyle/>
            <a:p>
              <a:pPr algn="ctr">
                <a:defRPr/>
              </a:pPr>
              <a:r>
                <a:rPr lang="en-AU" sz="2400" b="1" dirty="0">
                  <a:solidFill>
                    <a:schemeClr val="bg1"/>
                  </a:solidFill>
                </a:rPr>
                <a:t>Statistical</a:t>
              </a:r>
            </a:p>
            <a:p>
              <a:pPr algn="ctr">
                <a:defRPr/>
              </a:pPr>
              <a:r>
                <a:rPr lang="en-AU" sz="2400" b="1" dirty="0">
                  <a:solidFill>
                    <a:schemeClr val="bg1"/>
                  </a:solidFill>
                </a:rPr>
                <a:t>Spatial</a:t>
              </a:r>
            </a:p>
            <a:p>
              <a:pPr algn="ctr">
                <a:defRPr/>
              </a:pPr>
              <a:r>
                <a:rPr lang="en-AU" sz="2400" b="1" dirty="0" smtClean="0">
                  <a:solidFill>
                    <a:schemeClr val="bg1"/>
                  </a:solidFill>
                </a:rPr>
                <a:t>Framework</a:t>
              </a:r>
              <a:endParaRPr lang="en-AU" sz="2400" b="1" dirty="0">
                <a:solidFill>
                  <a:schemeClr val="bg1"/>
                </a:solidFill>
              </a:endParaRPr>
            </a:p>
          </p:txBody>
        </p:sp>
      </p:grpSp>
      <p:sp>
        <p:nvSpPr>
          <p:cNvPr id="23" name="TextBox 22"/>
          <p:cNvSpPr txBox="1"/>
          <p:nvPr/>
        </p:nvSpPr>
        <p:spPr>
          <a:xfrm>
            <a:off x="1835696" y="1124744"/>
            <a:ext cx="4320480" cy="584775"/>
          </a:xfrm>
          <a:prstGeom prst="rect">
            <a:avLst/>
          </a:prstGeom>
          <a:noFill/>
        </p:spPr>
        <p:txBody>
          <a:bodyPr wrap="square" rtlCol="0">
            <a:spAutoFit/>
          </a:bodyPr>
          <a:lstStyle/>
          <a:p>
            <a:r>
              <a:rPr lang="en-AU" sz="3200" dirty="0" smtClean="0">
                <a:solidFill>
                  <a:schemeClr val="accent5">
                    <a:lumMod val="50000"/>
                  </a:schemeClr>
                </a:solidFill>
              </a:rPr>
              <a:t>The future</a:t>
            </a:r>
            <a:endParaRPr lang="en-AU" sz="3200" dirty="0">
              <a:solidFill>
                <a:schemeClr val="accent5">
                  <a:lumMod val="50000"/>
                </a:schemeClr>
              </a:solidFill>
            </a:endParaRPr>
          </a:p>
        </p:txBody>
      </p:sp>
    </p:spTree>
    <p:extLst>
      <p:ext uri="{BB962C8B-B14F-4D97-AF65-F5344CB8AC3E}">
        <p14:creationId xmlns:p14="http://schemas.microsoft.com/office/powerpoint/2010/main" val="31107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xit" presetSubtype="0" fill="hold" grpId="0"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340769"/>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p:cNvGrpSpPr/>
          <p:nvPr/>
        </p:nvGrpSpPr>
        <p:grpSpPr>
          <a:xfrm>
            <a:off x="4499992" y="1916831"/>
            <a:ext cx="4671392" cy="4464497"/>
            <a:chOff x="323527" y="831051"/>
            <a:chExt cx="4671392" cy="4464497"/>
          </a:xfrm>
        </p:grpSpPr>
        <p:sp>
          <p:nvSpPr>
            <p:cNvPr id="3" name="Rectangle 2"/>
            <p:cNvSpPr/>
            <p:nvPr/>
          </p:nvSpPr>
          <p:spPr>
            <a:xfrm>
              <a:off x="323527" y="831051"/>
              <a:ext cx="4482000" cy="446449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 name="Group 3"/>
            <p:cNvGrpSpPr/>
            <p:nvPr/>
          </p:nvGrpSpPr>
          <p:grpSpPr>
            <a:xfrm>
              <a:off x="591132" y="1335569"/>
              <a:ext cx="4189698" cy="3887971"/>
              <a:chOff x="984679" y="1111141"/>
              <a:chExt cx="4907392" cy="4321305"/>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732" b="9846"/>
              <a:stretch/>
            </p:blipFill>
            <p:spPr bwMode="auto">
              <a:xfrm>
                <a:off x="3627429" y="1111141"/>
                <a:ext cx="2264642" cy="43213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84679" y="2071032"/>
                <a:ext cx="2614632" cy="3121313"/>
                <a:chOff x="-2327689" y="2147788"/>
                <a:chExt cx="2614632" cy="3121313"/>
              </a:xfrm>
            </p:grpSpPr>
            <p:sp>
              <p:nvSpPr>
                <p:cNvPr id="8" name="TextBox 7"/>
                <p:cNvSpPr txBox="1"/>
                <p:nvPr/>
              </p:nvSpPr>
              <p:spPr>
                <a:xfrm>
                  <a:off x="-2319693" y="2147788"/>
                  <a:ext cx="2606636"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smtClean="0">
                      <a:solidFill>
                        <a:schemeClr val="bg1"/>
                      </a:solidFill>
                    </a:rPr>
                    <a:t>Admin. &amp; statistical  boundaries </a:t>
                  </a:r>
                </a:p>
              </p:txBody>
            </p:sp>
            <p:sp>
              <p:nvSpPr>
                <p:cNvPr id="9" name="TextBox 8"/>
                <p:cNvSpPr txBox="1"/>
                <p:nvPr/>
              </p:nvSpPr>
              <p:spPr>
                <a:xfrm>
                  <a:off x="-2327689" y="2602028"/>
                  <a:ext cx="2606633"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smtClean="0">
                      <a:solidFill>
                        <a:schemeClr val="bg1"/>
                      </a:solidFill>
                    </a:rPr>
                    <a:t>Addressing, Place Names</a:t>
                  </a:r>
                  <a:endParaRPr lang="en-AU" sz="1100" dirty="0">
                    <a:solidFill>
                      <a:schemeClr val="bg1"/>
                    </a:solidFill>
                  </a:endParaRPr>
                </a:p>
              </p:txBody>
            </p:sp>
            <p:sp>
              <p:nvSpPr>
                <p:cNvPr id="10" name="TextBox 9"/>
                <p:cNvSpPr txBox="1"/>
                <p:nvPr/>
              </p:nvSpPr>
              <p:spPr>
                <a:xfrm>
                  <a:off x="-2319690" y="3077286"/>
                  <a:ext cx="2606633"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smtClean="0">
                      <a:solidFill>
                        <a:schemeClr val="bg1"/>
                      </a:solidFill>
                    </a:rPr>
                    <a:t>Transport, Water</a:t>
                  </a:r>
                  <a:endParaRPr lang="en-AU" sz="1100" dirty="0">
                    <a:solidFill>
                      <a:schemeClr val="bg1"/>
                    </a:solidFill>
                  </a:endParaRPr>
                </a:p>
              </p:txBody>
            </p:sp>
            <p:sp>
              <p:nvSpPr>
                <p:cNvPr id="11" name="TextBox 10"/>
                <p:cNvSpPr txBox="1"/>
                <p:nvPr/>
              </p:nvSpPr>
              <p:spPr>
                <a:xfrm>
                  <a:off x="-2319691" y="3552549"/>
                  <a:ext cx="2606634"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smtClean="0">
                      <a:solidFill>
                        <a:schemeClr val="bg1"/>
                      </a:solidFill>
                    </a:rPr>
                    <a:t>Land and Property</a:t>
                  </a:r>
                  <a:endParaRPr lang="en-AU" sz="1100" dirty="0">
                    <a:solidFill>
                      <a:schemeClr val="bg1"/>
                    </a:solidFill>
                  </a:endParaRPr>
                </a:p>
              </p:txBody>
            </p:sp>
            <p:sp>
              <p:nvSpPr>
                <p:cNvPr id="12" name="TextBox 11"/>
                <p:cNvSpPr txBox="1"/>
                <p:nvPr/>
              </p:nvSpPr>
              <p:spPr>
                <a:xfrm>
                  <a:off x="-2319691" y="4027809"/>
                  <a:ext cx="2606634"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a:solidFill>
                        <a:schemeClr val="bg1"/>
                      </a:solidFill>
                    </a:rPr>
                    <a:t>Elevation and Depth</a:t>
                  </a:r>
                </a:p>
              </p:txBody>
            </p:sp>
            <p:sp>
              <p:nvSpPr>
                <p:cNvPr id="13" name="TextBox 12"/>
                <p:cNvSpPr txBox="1"/>
                <p:nvPr/>
              </p:nvSpPr>
              <p:spPr>
                <a:xfrm>
                  <a:off x="-2319691" y="4503068"/>
                  <a:ext cx="2606634"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smtClean="0">
                      <a:solidFill>
                        <a:schemeClr val="bg1"/>
                      </a:solidFill>
                    </a:rPr>
                    <a:t>Imagery</a:t>
                  </a:r>
                  <a:endParaRPr lang="en-AU" sz="1100" dirty="0">
                    <a:solidFill>
                      <a:schemeClr val="bg1"/>
                    </a:solidFill>
                  </a:endParaRPr>
                </a:p>
              </p:txBody>
            </p:sp>
            <p:sp>
              <p:nvSpPr>
                <p:cNvPr id="14" name="TextBox 13"/>
                <p:cNvSpPr txBox="1"/>
                <p:nvPr/>
              </p:nvSpPr>
              <p:spPr>
                <a:xfrm>
                  <a:off x="-2319691" y="4978333"/>
                  <a:ext cx="2606634" cy="290768"/>
                </a:xfrm>
                <a:prstGeom prst="rect">
                  <a:avLst/>
                </a:prstGeom>
                <a:solidFill>
                  <a:schemeClr val="accent2">
                    <a:lumMod val="75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1100" dirty="0" smtClean="0">
                      <a:solidFill>
                        <a:schemeClr val="bg1"/>
                      </a:solidFill>
                    </a:rPr>
                    <a:t>Positioning</a:t>
                  </a:r>
                  <a:endParaRPr lang="en-AU" sz="1100" dirty="0">
                    <a:solidFill>
                      <a:schemeClr val="bg1"/>
                    </a:solidFill>
                  </a:endParaRPr>
                </a:p>
              </p:txBody>
            </p:sp>
          </p:grpSp>
        </p:grpSp>
        <p:sp>
          <p:nvSpPr>
            <p:cNvPr id="5" name="TextBox 4"/>
            <p:cNvSpPr txBox="1"/>
            <p:nvPr/>
          </p:nvSpPr>
          <p:spPr>
            <a:xfrm>
              <a:off x="537616" y="831052"/>
              <a:ext cx="4457303" cy="1323439"/>
            </a:xfrm>
            <a:prstGeom prst="rect">
              <a:avLst/>
            </a:prstGeom>
            <a:noFill/>
            <a:ln>
              <a:noFill/>
            </a:ln>
          </p:spPr>
          <p:txBody>
            <a:bodyPr wrap="square" rtlCol="0">
              <a:spAutoFit/>
            </a:bodyPr>
            <a:lstStyle/>
            <a:p>
              <a:r>
                <a:rPr lang="en-AU" sz="1600" b="1" dirty="0">
                  <a:solidFill>
                    <a:srgbClr val="953735"/>
                  </a:solidFill>
                </a:rPr>
                <a:t> </a:t>
              </a:r>
              <a:r>
                <a:rPr lang="en-AU" sz="1600" b="1" dirty="0" smtClean="0">
                  <a:solidFill>
                    <a:srgbClr val="953735"/>
                  </a:solidFill>
                </a:rPr>
                <a:t>Spatial Data Frameworks </a:t>
              </a:r>
              <a:br>
                <a:rPr lang="en-AU" sz="1600" b="1" dirty="0" smtClean="0">
                  <a:solidFill>
                    <a:srgbClr val="953735"/>
                  </a:solidFill>
                </a:rPr>
              </a:br>
              <a:r>
                <a:rPr lang="en-AU" sz="1600" b="1" dirty="0" smtClean="0">
                  <a:solidFill>
                    <a:srgbClr val="953735"/>
                  </a:solidFill>
                </a:rPr>
                <a:t> – Fundamental Elements</a:t>
              </a:r>
            </a:p>
            <a:p>
              <a:r>
                <a:rPr lang="en-AU" sz="1600" b="1" dirty="0">
                  <a:solidFill>
                    <a:srgbClr val="953735"/>
                  </a:solidFill>
                </a:rPr>
                <a:t> </a:t>
              </a:r>
              <a:endParaRPr lang="en-AU" sz="1600" b="1" dirty="0" smtClean="0">
                <a:solidFill>
                  <a:srgbClr val="953735"/>
                </a:solidFill>
              </a:endParaRPr>
            </a:p>
            <a:p>
              <a:r>
                <a:rPr lang="en-AU" sz="1600" b="1" dirty="0" smtClean="0">
                  <a:solidFill>
                    <a:srgbClr val="953735"/>
                  </a:solidFill>
                </a:rPr>
                <a:t/>
              </a:r>
              <a:br>
                <a:rPr lang="en-AU" sz="1600" b="1" dirty="0" smtClean="0">
                  <a:solidFill>
                    <a:srgbClr val="953735"/>
                  </a:solidFill>
                </a:rPr>
              </a:br>
              <a:r>
                <a:rPr lang="en-AU" sz="1600" b="1" dirty="0" smtClean="0">
                  <a:solidFill>
                    <a:srgbClr val="953735"/>
                  </a:solidFill>
                </a:rPr>
                <a:t> Themes:</a:t>
              </a:r>
              <a:endParaRPr lang="en-AU" sz="1600" b="1" dirty="0">
                <a:solidFill>
                  <a:srgbClr val="953735"/>
                </a:solidFill>
              </a:endParaRPr>
            </a:p>
          </p:txBody>
        </p:sp>
      </p:grpSp>
      <p:sp>
        <p:nvSpPr>
          <p:cNvPr id="15" name="Rounded Rectangle 14"/>
          <p:cNvSpPr/>
          <p:nvPr/>
        </p:nvSpPr>
        <p:spPr>
          <a:xfrm>
            <a:off x="233787" y="1877538"/>
            <a:ext cx="3186085" cy="4863830"/>
          </a:xfrm>
          <a:prstGeom prst="roundRect">
            <a:avLst/>
          </a:prstGeom>
          <a:solidFill>
            <a:schemeClr val="tx2">
              <a:lumMod val="40000"/>
              <a:lumOff val="60000"/>
            </a:schemeClr>
          </a:solidFill>
          <a:ln>
            <a:solidFill>
              <a:schemeClr val="tx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6" name="TextBox 15"/>
          <p:cNvSpPr txBox="1"/>
          <p:nvPr/>
        </p:nvSpPr>
        <p:spPr>
          <a:xfrm>
            <a:off x="445680" y="1908795"/>
            <a:ext cx="2762295" cy="369332"/>
          </a:xfrm>
          <a:prstGeom prst="rect">
            <a:avLst/>
          </a:prstGeom>
          <a:noFill/>
          <a:ln>
            <a:noFill/>
          </a:ln>
        </p:spPr>
        <p:txBody>
          <a:bodyPr wrap="none" rtlCol="0">
            <a:spAutoFit/>
          </a:bodyPr>
          <a:lstStyle/>
          <a:p>
            <a:pPr algn="ctr"/>
            <a:r>
              <a:rPr lang="en-AU" dirty="0" smtClean="0">
                <a:solidFill>
                  <a:schemeClr val="accent1">
                    <a:lumMod val="75000"/>
                  </a:schemeClr>
                </a:solidFill>
              </a:rPr>
              <a:t>Socio-economic datasets</a:t>
            </a:r>
            <a:endParaRPr lang="en-AU" dirty="0">
              <a:solidFill>
                <a:schemeClr val="accent1">
                  <a:lumMod val="75000"/>
                </a:schemeClr>
              </a:solidFill>
            </a:endParaRPr>
          </a:p>
        </p:txBody>
      </p:sp>
      <p:sp>
        <p:nvSpPr>
          <p:cNvPr id="17" name="Flowchart: Magnetic Disk 16"/>
          <p:cNvSpPr/>
          <p:nvPr/>
        </p:nvSpPr>
        <p:spPr>
          <a:xfrm>
            <a:off x="1764959" y="4723815"/>
            <a:ext cx="1512167" cy="538099"/>
          </a:xfrm>
          <a:prstGeom prst="flowChartMagneticDisk">
            <a:avLst/>
          </a:prstGeom>
          <a:gradFill flip="none" rotWithShape="1">
            <a:gsLst>
              <a:gs pos="0">
                <a:srgbClr val="DDEBCF"/>
              </a:gs>
              <a:gs pos="25000">
                <a:srgbClr val="9CB86E"/>
              </a:gs>
              <a:gs pos="100000">
                <a:srgbClr val="156B13"/>
              </a:gs>
            </a:gsLst>
            <a:lin ang="13500000" scaled="1"/>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Land Use and Value</a:t>
            </a:r>
            <a:endParaRPr lang="en-AU" sz="1200" b="1" dirty="0"/>
          </a:p>
        </p:txBody>
      </p:sp>
      <p:sp>
        <p:nvSpPr>
          <p:cNvPr id="18" name="Flowchart: Magnetic Disk 17"/>
          <p:cNvSpPr/>
          <p:nvPr/>
        </p:nvSpPr>
        <p:spPr>
          <a:xfrm>
            <a:off x="2182258" y="3717032"/>
            <a:ext cx="949582" cy="653676"/>
          </a:xfrm>
          <a:prstGeom prst="flowChartMagneticDisk">
            <a:avLst/>
          </a:prstGeom>
          <a:gradFill>
            <a:gsLst>
              <a:gs pos="0">
                <a:srgbClr val="000000"/>
              </a:gs>
              <a:gs pos="39999">
                <a:srgbClr val="0A128C"/>
              </a:gs>
              <a:gs pos="70000">
                <a:srgbClr val="181CC7"/>
              </a:gs>
              <a:gs pos="88000">
                <a:srgbClr val="7005D4"/>
              </a:gs>
              <a:gs pos="100000">
                <a:srgbClr val="8C3D91"/>
              </a:gs>
            </a:gsLst>
            <a:lin ang="5400000" scaled="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Electoral</a:t>
            </a:r>
            <a:endParaRPr lang="en-AU" sz="1200" b="1" dirty="0"/>
          </a:p>
        </p:txBody>
      </p:sp>
      <p:sp>
        <p:nvSpPr>
          <p:cNvPr id="19" name="Flowchart: Magnetic Disk 18"/>
          <p:cNvSpPr/>
          <p:nvPr/>
        </p:nvSpPr>
        <p:spPr>
          <a:xfrm>
            <a:off x="2051720" y="5621953"/>
            <a:ext cx="1166831" cy="864097"/>
          </a:xfrm>
          <a:prstGeom prst="flowChartMagneticDis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Others …</a:t>
            </a:r>
            <a:endParaRPr lang="en-AU" sz="1200" b="1" dirty="0"/>
          </a:p>
        </p:txBody>
      </p:sp>
      <p:grpSp>
        <p:nvGrpSpPr>
          <p:cNvPr id="20" name="Group 19"/>
          <p:cNvGrpSpPr/>
          <p:nvPr/>
        </p:nvGrpSpPr>
        <p:grpSpPr>
          <a:xfrm>
            <a:off x="349840" y="2381594"/>
            <a:ext cx="1917904" cy="1440160"/>
            <a:chOff x="349840" y="2060848"/>
            <a:chExt cx="1917904" cy="1440160"/>
          </a:xfrm>
        </p:grpSpPr>
        <p:sp>
          <p:nvSpPr>
            <p:cNvPr id="21" name="Flowchart: Magnetic Disk 20"/>
            <p:cNvSpPr/>
            <p:nvPr/>
          </p:nvSpPr>
          <p:spPr>
            <a:xfrm>
              <a:off x="405702" y="2060848"/>
              <a:ext cx="1718026" cy="1440160"/>
            </a:xfrm>
            <a:prstGeom prst="flowChartMagneticDisk">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8100000" scaled="0"/>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endParaRPr>
            </a:p>
          </p:txBody>
        </p:sp>
        <p:sp>
          <p:nvSpPr>
            <p:cNvPr id="22" name="Rectangle 21"/>
            <p:cNvSpPr/>
            <p:nvPr/>
          </p:nvSpPr>
          <p:spPr>
            <a:xfrm>
              <a:off x="349840" y="2172150"/>
              <a:ext cx="1917904" cy="1200329"/>
            </a:xfrm>
            <a:prstGeom prst="rect">
              <a:avLst/>
            </a:prstGeom>
          </p:spPr>
          <p:txBody>
            <a:bodyPr wrap="square">
              <a:spAutoFit/>
            </a:bodyPr>
            <a:lstStyle/>
            <a:p>
              <a:pPr algn="ctr"/>
              <a:r>
                <a:rPr lang="en-AU" sz="1200" b="1" dirty="0" smtClean="0">
                  <a:solidFill>
                    <a:schemeClr val="bg1"/>
                  </a:solidFill>
                </a:rPr>
                <a:t>Core NSO datasets</a:t>
              </a:r>
              <a:r>
                <a:rPr lang="en-AU" sz="1200" dirty="0">
                  <a:solidFill>
                    <a:schemeClr val="bg1"/>
                  </a:solidFill>
                </a:rPr>
                <a:t/>
              </a:r>
              <a:br>
                <a:rPr lang="en-AU" sz="1200" dirty="0">
                  <a:solidFill>
                    <a:schemeClr val="bg1"/>
                  </a:solidFill>
                </a:rPr>
              </a:br>
              <a:endParaRPr lang="en-AU" sz="1200" dirty="0" smtClean="0">
                <a:solidFill>
                  <a:schemeClr val="bg1"/>
                </a:solidFill>
              </a:endParaRPr>
            </a:p>
            <a:p>
              <a:pPr algn="ctr"/>
              <a:endParaRPr lang="en-AU" sz="1200" dirty="0">
                <a:solidFill>
                  <a:schemeClr val="bg1"/>
                </a:solidFill>
              </a:endParaRPr>
            </a:p>
            <a:p>
              <a:pPr algn="ctr"/>
              <a:r>
                <a:rPr lang="en-AU" sz="1200" dirty="0" smtClean="0">
                  <a:solidFill>
                    <a:schemeClr val="bg1"/>
                  </a:solidFill>
                </a:rPr>
                <a:t>Census</a:t>
              </a:r>
              <a:r>
                <a:rPr lang="en-AU" sz="1200" dirty="0">
                  <a:solidFill>
                    <a:schemeClr val="bg1"/>
                  </a:solidFill>
                </a:rPr>
                <a:t>, </a:t>
              </a:r>
              <a:r>
                <a:rPr lang="en-AU" sz="1200" dirty="0" smtClean="0">
                  <a:solidFill>
                    <a:schemeClr val="bg1"/>
                  </a:solidFill>
                </a:rPr>
                <a:t>Demographics, </a:t>
              </a:r>
              <a:r>
                <a:rPr lang="en-AU" sz="1200" dirty="0">
                  <a:solidFill>
                    <a:schemeClr val="bg1"/>
                  </a:solidFill>
                </a:rPr>
                <a:t>Agriculture, </a:t>
              </a:r>
              <a:r>
                <a:rPr lang="en-AU" sz="1200" dirty="0" smtClean="0">
                  <a:solidFill>
                    <a:schemeClr val="bg1"/>
                  </a:solidFill>
                </a:rPr>
                <a:t>Building,  </a:t>
              </a:r>
              <a:br>
                <a:rPr lang="en-AU" sz="1200" dirty="0" smtClean="0">
                  <a:solidFill>
                    <a:schemeClr val="bg1"/>
                  </a:solidFill>
                </a:rPr>
              </a:br>
              <a:r>
                <a:rPr lang="en-AU" sz="1200" dirty="0" smtClean="0">
                  <a:solidFill>
                    <a:schemeClr val="bg1"/>
                  </a:solidFill>
                </a:rPr>
                <a:t>Labour Force, </a:t>
              </a:r>
              <a:r>
                <a:rPr lang="en-AU" sz="1200" dirty="0">
                  <a:solidFill>
                    <a:schemeClr val="bg1"/>
                  </a:solidFill>
                </a:rPr>
                <a:t>etc</a:t>
              </a:r>
              <a:r>
                <a:rPr lang="en-AU" sz="1200" dirty="0" smtClean="0">
                  <a:solidFill>
                    <a:schemeClr val="bg1"/>
                  </a:solidFill>
                </a:rPr>
                <a:t>.</a:t>
              </a:r>
              <a:endParaRPr lang="en-AU" sz="1200" dirty="0">
                <a:solidFill>
                  <a:schemeClr val="bg1"/>
                </a:solidFill>
              </a:endParaRPr>
            </a:p>
          </p:txBody>
        </p:sp>
      </p:grpSp>
      <p:grpSp>
        <p:nvGrpSpPr>
          <p:cNvPr id="23" name="Group 22"/>
          <p:cNvGrpSpPr/>
          <p:nvPr/>
        </p:nvGrpSpPr>
        <p:grpSpPr>
          <a:xfrm>
            <a:off x="2174364" y="2492896"/>
            <a:ext cx="1194871" cy="872566"/>
            <a:chOff x="2174364" y="2172150"/>
            <a:chExt cx="1194871" cy="872566"/>
          </a:xfrm>
        </p:grpSpPr>
        <p:sp>
          <p:nvSpPr>
            <p:cNvPr id="24" name="Flowchart: Magnetic Disk 23"/>
            <p:cNvSpPr/>
            <p:nvPr/>
          </p:nvSpPr>
          <p:spPr>
            <a:xfrm>
              <a:off x="2267744" y="2172150"/>
              <a:ext cx="1008113" cy="872566"/>
            </a:xfrm>
            <a:prstGeom prst="flowChartMagneticDisk">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5" name="Rectangle 24"/>
            <p:cNvSpPr/>
            <p:nvPr/>
          </p:nvSpPr>
          <p:spPr>
            <a:xfrm>
              <a:off x="2174364" y="2183788"/>
              <a:ext cx="1194871" cy="769441"/>
            </a:xfrm>
            <a:prstGeom prst="rect">
              <a:avLst/>
            </a:prstGeom>
          </p:spPr>
          <p:txBody>
            <a:bodyPr wrap="square">
              <a:spAutoFit/>
            </a:bodyPr>
            <a:lstStyle/>
            <a:p>
              <a:pPr algn="ctr"/>
              <a:r>
                <a:rPr lang="en-AU" sz="1200" b="1" dirty="0" smtClean="0">
                  <a:solidFill>
                    <a:schemeClr val="bg1"/>
                  </a:solidFill>
                </a:rPr>
                <a:t>Tax</a:t>
              </a:r>
              <a:endParaRPr lang="en-AU" sz="1200" b="1" dirty="0">
                <a:solidFill>
                  <a:schemeClr val="bg1"/>
                </a:solidFill>
              </a:endParaRPr>
            </a:p>
            <a:p>
              <a:pPr algn="ctr"/>
              <a:endParaRPr lang="en-AU" sz="800" dirty="0" smtClean="0">
                <a:solidFill>
                  <a:schemeClr val="bg1"/>
                </a:solidFill>
              </a:endParaRPr>
            </a:p>
            <a:p>
              <a:pPr algn="ctr"/>
              <a:r>
                <a:rPr lang="en-AU" sz="1200" dirty="0" smtClean="0">
                  <a:solidFill>
                    <a:schemeClr val="bg1"/>
                  </a:solidFill>
                </a:rPr>
                <a:t>Income and business tax</a:t>
              </a:r>
              <a:endParaRPr lang="en-AU" sz="1200" dirty="0">
                <a:solidFill>
                  <a:schemeClr val="bg1"/>
                </a:solidFill>
              </a:endParaRPr>
            </a:p>
          </p:txBody>
        </p:sp>
      </p:grpSp>
      <p:grpSp>
        <p:nvGrpSpPr>
          <p:cNvPr id="26" name="Group 25"/>
          <p:cNvGrpSpPr/>
          <p:nvPr/>
        </p:nvGrpSpPr>
        <p:grpSpPr>
          <a:xfrm>
            <a:off x="264651" y="4077072"/>
            <a:ext cx="1349691" cy="973274"/>
            <a:chOff x="264651" y="3756326"/>
            <a:chExt cx="1349691" cy="973274"/>
          </a:xfrm>
        </p:grpSpPr>
        <p:sp>
          <p:nvSpPr>
            <p:cNvPr id="27" name="Flowchart: Magnetic Disk 26"/>
            <p:cNvSpPr/>
            <p:nvPr/>
          </p:nvSpPr>
          <p:spPr>
            <a:xfrm>
              <a:off x="323528" y="3756326"/>
              <a:ext cx="1231939" cy="973274"/>
            </a:xfrm>
            <a:prstGeom prst="flowChartMagneticDisk">
              <a:avLst/>
            </a:prstGeom>
            <a:gradFill flip="none" rotWithShape="1">
              <a:gsLst>
                <a:gs pos="0">
                  <a:srgbClr val="FBE4AE"/>
                </a:gs>
                <a:gs pos="13000">
                  <a:srgbClr val="BD922A"/>
                </a:gs>
                <a:gs pos="21001">
                  <a:srgbClr val="BD922A"/>
                </a:gs>
                <a:gs pos="52000">
                  <a:schemeClr val="bg2">
                    <a:lumMod val="75000"/>
                  </a:schemeClr>
                </a:gs>
                <a:gs pos="62000">
                  <a:srgbClr val="BD922A"/>
                </a:gs>
                <a:gs pos="69000">
                  <a:srgbClr val="835E17"/>
                </a:gs>
                <a:gs pos="82001">
                  <a:srgbClr val="A28949"/>
                </a:gs>
                <a:gs pos="100000">
                  <a:srgbClr val="FAE3B7"/>
                </a:gs>
              </a:gsLst>
              <a:lin ang="2700000" scaled="0"/>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8" name="Rectangle 27"/>
            <p:cNvSpPr/>
            <p:nvPr/>
          </p:nvSpPr>
          <p:spPr>
            <a:xfrm>
              <a:off x="264651" y="3800527"/>
              <a:ext cx="1349691" cy="830997"/>
            </a:xfrm>
            <a:prstGeom prst="rect">
              <a:avLst/>
            </a:prstGeom>
          </p:spPr>
          <p:txBody>
            <a:bodyPr wrap="square">
              <a:spAutoFit/>
            </a:bodyPr>
            <a:lstStyle/>
            <a:p>
              <a:pPr algn="ctr"/>
              <a:r>
                <a:rPr lang="en-AU" sz="1200" b="1" dirty="0" smtClean="0">
                  <a:solidFill>
                    <a:schemeClr val="bg1"/>
                  </a:solidFill>
                </a:rPr>
                <a:t>Human Services </a:t>
              </a:r>
              <a:br>
                <a:rPr lang="en-AU" sz="1200" b="1" dirty="0" smtClean="0">
                  <a:solidFill>
                    <a:schemeClr val="bg1"/>
                  </a:solidFill>
                </a:rPr>
              </a:br>
              <a:r>
                <a:rPr lang="en-AU" sz="1200" b="1" dirty="0" smtClean="0">
                  <a:solidFill>
                    <a:schemeClr val="bg1"/>
                  </a:solidFill>
                </a:rPr>
                <a:t/>
              </a:r>
              <a:br>
                <a:rPr lang="en-AU" sz="1200" b="1" dirty="0" smtClean="0">
                  <a:solidFill>
                    <a:schemeClr val="bg1"/>
                  </a:solidFill>
                </a:rPr>
              </a:br>
              <a:r>
                <a:rPr lang="en-AU" sz="1200" dirty="0" smtClean="0">
                  <a:solidFill>
                    <a:schemeClr val="bg1"/>
                  </a:solidFill>
                </a:rPr>
                <a:t>Medicare</a:t>
              </a:r>
              <a:r>
                <a:rPr lang="en-AU" sz="1200" dirty="0">
                  <a:solidFill>
                    <a:schemeClr val="bg1"/>
                  </a:solidFill>
                </a:rPr>
                <a:t>, </a:t>
              </a:r>
              <a:r>
                <a:rPr lang="en-AU" sz="1200" dirty="0" smtClean="0">
                  <a:solidFill>
                    <a:schemeClr val="bg1"/>
                  </a:solidFill>
                </a:rPr>
                <a:t/>
              </a:r>
              <a:br>
                <a:rPr lang="en-AU" sz="1200" dirty="0" smtClean="0">
                  <a:solidFill>
                    <a:schemeClr val="bg1"/>
                  </a:solidFill>
                </a:rPr>
              </a:br>
              <a:r>
                <a:rPr lang="en-AU" sz="1200" dirty="0" smtClean="0">
                  <a:solidFill>
                    <a:schemeClr val="bg1"/>
                  </a:solidFill>
                </a:rPr>
                <a:t>Pharmaceuticals</a:t>
              </a:r>
              <a:endParaRPr lang="en-AU" sz="1200" dirty="0">
                <a:solidFill>
                  <a:schemeClr val="bg1"/>
                </a:solidFill>
              </a:endParaRPr>
            </a:p>
          </p:txBody>
        </p:sp>
      </p:grpSp>
      <p:grpSp>
        <p:nvGrpSpPr>
          <p:cNvPr id="29" name="Group 28"/>
          <p:cNvGrpSpPr/>
          <p:nvPr/>
        </p:nvGrpSpPr>
        <p:grpSpPr>
          <a:xfrm>
            <a:off x="251520" y="5405930"/>
            <a:ext cx="1768097" cy="870367"/>
            <a:chOff x="395536" y="5120819"/>
            <a:chExt cx="1768097" cy="870367"/>
          </a:xfrm>
        </p:grpSpPr>
        <p:sp>
          <p:nvSpPr>
            <p:cNvPr id="30" name="Flowchart: Magnetic Disk 29"/>
            <p:cNvSpPr/>
            <p:nvPr/>
          </p:nvSpPr>
          <p:spPr>
            <a:xfrm>
              <a:off x="477710" y="5120819"/>
              <a:ext cx="1574010" cy="870367"/>
            </a:xfrm>
            <a:prstGeom prst="flowChartMagneticDisk">
              <a:avLst/>
            </a:prstGeom>
            <a:gradFill>
              <a:gsLst>
                <a:gs pos="0">
                  <a:srgbClr val="03D4A8"/>
                </a:gs>
                <a:gs pos="25000">
                  <a:srgbClr val="21D6E0"/>
                </a:gs>
                <a:gs pos="75000">
                  <a:srgbClr val="0087E6"/>
                </a:gs>
                <a:gs pos="100000">
                  <a:srgbClr val="005CBF"/>
                </a:gs>
              </a:gsLst>
              <a:lin ang="0" scaled="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31" name="Rectangle 30"/>
            <p:cNvSpPr/>
            <p:nvPr/>
          </p:nvSpPr>
          <p:spPr>
            <a:xfrm>
              <a:off x="395536" y="5160113"/>
              <a:ext cx="1768097" cy="830997"/>
            </a:xfrm>
            <a:prstGeom prst="rect">
              <a:avLst/>
            </a:prstGeom>
          </p:spPr>
          <p:txBody>
            <a:bodyPr wrap="square">
              <a:spAutoFit/>
            </a:bodyPr>
            <a:lstStyle/>
            <a:p>
              <a:pPr algn="ctr"/>
              <a:r>
                <a:rPr lang="en-AU" sz="1200" b="1" dirty="0" smtClean="0">
                  <a:solidFill>
                    <a:schemeClr val="bg1"/>
                  </a:solidFill>
                </a:rPr>
                <a:t>Payments</a:t>
              </a:r>
              <a:endParaRPr lang="en-AU" sz="1200" b="1" dirty="0">
                <a:solidFill>
                  <a:schemeClr val="bg1"/>
                </a:solidFill>
              </a:endParaRPr>
            </a:p>
            <a:p>
              <a:pPr algn="ctr"/>
              <a:r>
                <a:rPr lang="en-AU" sz="1200" dirty="0" smtClean="0">
                  <a:solidFill>
                    <a:schemeClr val="bg1"/>
                  </a:solidFill>
                </a:rPr>
                <a:t>Unemployment, Disability, </a:t>
              </a:r>
              <a:br>
                <a:rPr lang="en-AU" sz="1200" dirty="0" smtClean="0">
                  <a:solidFill>
                    <a:schemeClr val="bg1"/>
                  </a:solidFill>
                </a:rPr>
              </a:br>
              <a:r>
                <a:rPr lang="en-AU" sz="1200" dirty="0" smtClean="0">
                  <a:solidFill>
                    <a:schemeClr val="bg1"/>
                  </a:solidFill>
                </a:rPr>
                <a:t>Family Support</a:t>
              </a:r>
              <a:endParaRPr lang="en-AU" sz="1200" dirty="0">
                <a:solidFill>
                  <a:schemeClr val="bg1"/>
                </a:solidFill>
              </a:endParaRPr>
            </a:p>
          </p:txBody>
        </p:sp>
      </p:grpSp>
      <p:grpSp>
        <p:nvGrpSpPr>
          <p:cNvPr id="32" name="Group 31"/>
          <p:cNvGrpSpPr/>
          <p:nvPr/>
        </p:nvGrpSpPr>
        <p:grpSpPr>
          <a:xfrm>
            <a:off x="3059832" y="1712154"/>
            <a:ext cx="1846081" cy="1556498"/>
            <a:chOff x="3131840" y="1628800"/>
            <a:chExt cx="1630057" cy="1364628"/>
          </a:xfrm>
        </p:grpSpPr>
        <p:sp>
          <p:nvSpPr>
            <p:cNvPr id="33" name="TextBox 32"/>
            <p:cNvSpPr txBox="1"/>
            <p:nvPr/>
          </p:nvSpPr>
          <p:spPr>
            <a:xfrm>
              <a:off x="3529330" y="2441088"/>
              <a:ext cx="792088" cy="552340"/>
            </a:xfrm>
            <a:prstGeom prst="rect">
              <a:avLst/>
            </a:prstGeom>
            <a:solidFill>
              <a:srgbClr val="92D050"/>
            </a:solidFill>
          </p:spPr>
          <p:txBody>
            <a:bodyPr wrap="square" rtlCol="0">
              <a:spAutoFit/>
            </a:bodyPr>
            <a:lstStyle/>
            <a:p>
              <a:pPr algn="ctr"/>
              <a:r>
                <a:rPr lang="en-AU" b="1" dirty="0" smtClean="0">
                  <a:solidFill>
                    <a:schemeClr val="bg1"/>
                  </a:solidFill>
                </a:rPr>
                <a:t>SSF bridge</a:t>
              </a:r>
            </a:p>
          </p:txBody>
        </p:sp>
        <p:pic>
          <p:nvPicPr>
            <p:cNvPr id="34" name="Picture 33"/>
            <p:cNvPicPr>
              <a:picLocks noChangeAspect="1"/>
            </p:cNvPicPr>
            <p:nvPr/>
          </p:nvPicPr>
          <p:blipFill>
            <a:blip r:embed="rId4" cstate="print">
              <a:extLst>
                <a:ext uri="{BEBA8EAE-BF5A-486C-A8C5-ECC9F3942E4B}">
                  <a14:imgProps xmlns:a14="http://schemas.microsoft.com/office/drawing/2010/main">
                    <a14:imgLayer r:embed="rId5">
                      <a14:imgEffect>
                        <a14:backgroundRemoval t="9719" b="92072" l="804" r="98191"/>
                      </a14:imgEffect>
                    </a14:imgLayer>
                  </a14:imgProps>
                </a:ext>
                <a:ext uri="{28A0092B-C50C-407E-A947-70E740481C1C}">
                  <a14:useLocalDpi xmlns:a14="http://schemas.microsoft.com/office/drawing/2010/main" val="0"/>
                </a:ext>
              </a:extLst>
            </a:blip>
            <a:stretch>
              <a:fillRect/>
            </a:stretch>
          </p:blipFill>
          <p:spPr>
            <a:xfrm>
              <a:off x="3131840" y="1628800"/>
              <a:ext cx="1630057" cy="824501"/>
            </a:xfrm>
            <a:prstGeom prst="rect">
              <a:avLst/>
            </a:prstGeom>
          </p:spPr>
        </p:pic>
      </p:grpSp>
      <p:sp>
        <p:nvSpPr>
          <p:cNvPr id="35" name="TextBox 34"/>
          <p:cNvSpPr txBox="1"/>
          <p:nvPr/>
        </p:nvSpPr>
        <p:spPr>
          <a:xfrm>
            <a:off x="539552" y="1412775"/>
            <a:ext cx="2874505" cy="400110"/>
          </a:xfrm>
          <a:prstGeom prst="rect">
            <a:avLst/>
          </a:prstGeom>
          <a:noFill/>
        </p:spPr>
        <p:txBody>
          <a:bodyPr wrap="none" rtlCol="0">
            <a:spAutoFit/>
          </a:bodyPr>
          <a:lstStyle/>
          <a:p>
            <a:r>
              <a:rPr lang="en-AU" sz="2000" b="1" dirty="0" smtClean="0">
                <a:solidFill>
                  <a:srgbClr val="558ED5"/>
                </a:solidFill>
              </a:rPr>
              <a:t>Statistical Community</a:t>
            </a:r>
            <a:endParaRPr lang="en-AU" sz="2000" b="1" dirty="0">
              <a:solidFill>
                <a:srgbClr val="558ED5"/>
              </a:solidFill>
            </a:endParaRPr>
          </a:p>
        </p:txBody>
      </p:sp>
      <p:sp>
        <p:nvSpPr>
          <p:cNvPr id="36" name="TextBox 35"/>
          <p:cNvSpPr txBox="1"/>
          <p:nvPr/>
        </p:nvSpPr>
        <p:spPr>
          <a:xfrm>
            <a:off x="5364088" y="1412776"/>
            <a:ext cx="2505814" cy="400110"/>
          </a:xfrm>
          <a:prstGeom prst="rect">
            <a:avLst/>
          </a:prstGeom>
          <a:noFill/>
        </p:spPr>
        <p:txBody>
          <a:bodyPr wrap="none" rtlCol="0">
            <a:spAutoFit/>
          </a:bodyPr>
          <a:lstStyle/>
          <a:p>
            <a:r>
              <a:rPr lang="en-AU" sz="2000" b="1" dirty="0" smtClean="0">
                <a:solidFill>
                  <a:srgbClr val="953735"/>
                </a:solidFill>
              </a:rPr>
              <a:t>Spatial Community</a:t>
            </a:r>
            <a:endParaRPr lang="en-AU" sz="2000" b="1" dirty="0">
              <a:solidFill>
                <a:srgbClr val="953735"/>
              </a:solidFill>
            </a:endParaRPr>
          </a:p>
        </p:txBody>
      </p:sp>
    </p:spTree>
    <p:extLst>
      <p:ext uri="{BB962C8B-B14F-4D97-AF65-F5344CB8AC3E}">
        <p14:creationId xmlns:p14="http://schemas.microsoft.com/office/powerpoint/2010/main" val="8621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Challenges for the SSF</a:t>
            </a:r>
            <a:endParaRPr lang="en-AU" sz="3200" dirty="0">
              <a:solidFill>
                <a:schemeClr val="accent5">
                  <a:lumMod val="50000"/>
                </a:schemeClr>
              </a:solidFill>
            </a:endParaRPr>
          </a:p>
        </p:txBody>
      </p:sp>
      <p:sp>
        <p:nvSpPr>
          <p:cNvPr id="29" name="TextBox 28"/>
          <p:cNvSpPr txBox="1"/>
          <p:nvPr/>
        </p:nvSpPr>
        <p:spPr>
          <a:xfrm>
            <a:off x="395536" y="2276872"/>
            <a:ext cx="8064896" cy="424731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AU" sz="2400" dirty="0" smtClean="0"/>
              <a:t>How should unit record socio-economic data be coded geographically?</a:t>
            </a:r>
          </a:p>
          <a:p>
            <a:pPr marL="285750" indent="-285750">
              <a:spcBef>
                <a:spcPts val="1200"/>
              </a:spcBef>
              <a:buFont typeface="Arial" panose="020B0604020202020204" pitchFamily="34" charset="0"/>
              <a:buChar char="•"/>
            </a:pPr>
            <a:r>
              <a:rPr lang="en-AU" sz="2400" dirty="0" smtClean="0"/>
              <a:t>What information management practices should be applied to this geocoded unit record data to ensure accessibility and utility, as well as confidentiality and privacy?</a:t>
            </a:r>
          </a:p>
          <a:p>
            <a:pPr marL="285750" indent="-285750">
              <a:spcBef>
                <a:spcPts val="1200"/>
              </a:spcBef>
              <a:buFont typeface="Arial" panose="020B0604020202020204" pitchFamily="34" charset="0"/>
              <a:buChar char="•"/>
            </a:pPr>
            <a:r>
              <a:rPr lang="en-AU" sz="2400" dirty="0"/>
              <a:t>What is the most appropriate </a:t>
            </a:r>
            <a:r>
              <a:rPr lang="en-AU" sz="2400" dirty="0" smtClean="0"/>
              <a:t>geography to disseminate the new geospatially enabled data for?</a:t>
            </a:r>
          </a:p>
          <a:p>
            <a:pPr marL="285750" indent="-285750">
              <a:spcBef>
                <a:spcPts val="1200"/>
              </a:spcBef>
              <a:buFont typeface="Arial" panose="020B0604020202020204" pitchFamily="34" charset="0"/>
              <a:buChar char="•"/>
            </a:pPr>
            <a:r>
              <a:rPr lang="en-AU" sz="2400" dirty="0" smtClean="0"/>
              <a:t>For a broad range of users, how do we ensure maximum accessibility and utility for geospatially enabled socio-economic data?  </a:t>
            </a:r>
          </a:p>
        </p:txBody>
      </p:sp>
    </p:spTree>
    <p:extLst>
      <p:ext uri="{BB962C8B-B14F-4D97-AF65-F5344CB8AC3E}">
        <p14:creationId xmlns:p14="http://schemas.microsoft.com/office/powerpoint/2010/main" val="144768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Challenges</a:t>
            </a:r>
            <a:endParaRPr lang="en-AU" sz="3200" dirty="0">
              <a:solidFill>
                <a:schemeClr val="accent5">
                  <a:lumMod val="50000"/>
                </a:schemeClr>
              </a:solidFill>
            </a:endParaRPr>
          </a:p>
        </p:txBody>
      </p:sp>
      <p:sp>
        <p:nvSpPr>
          <p:cNvPr id="29" name="TextBox 28"/>
          <p:cNvSpPr txBox="1"/>
          <p:nvPr/>
        </p:nvSpPr>
        <p:spPr>
          <a:xfrm>
            <a:off x="378368" y="2087463"/>
            <a:ext cx="8064896" cy="403187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AU" sz="2400" dirty="0" smtClean="0"/>
              <a:t>How should we geocode socio-economic data?</a:t>
            </a:r>
          </a:p>
          <a:p>
            <a:pPr marL="285750" indent="-285750">
              <a:spcBef>
                <a:spcPts val="1200"/>
              </a:spcBef>
              <a:buFont typeface="Arial" panose="020B0604020202020204" pitchFamily="34" charset="0"/>
              <a:buChar char="•"/>
            </a:pPr>
            <a:r>
              <a:rPr lang="en-AU" sz="2400" dirty="0" smtClean="0"/>
              <a:t>What information management practices and infrastructure is required to ensure accessibility and utility, as well as maintaining confidentiality and privacy?</a:t>
            </a:r>
          </a:p>
          <a:p>
            <a:pPr marL="285750" indent="-285750">
              <a:spcBef>
                <a:spcPts val="1200"/>
              </a:spcBef>
              <a:buFont typeface="Arial" panose="020B0604020202020204" pitchFamily="34" charset="0"/>
              <a:buChar char="•"/>
            </a:pPr>
            <a:r>
              <a:rPr lang="en-AU" sz="2400" dirty="0"/>
              <a:t>What is the most appropriate </a:t>
            </a:r>
            <a:r>
              <a:rPr lang="en-AU" sz="2400" dirty="0" smtClean="0"/>
              <a:t>geography for analysis and dissemination of geospatially enabled data?</a:t>
            </a:r>
          </a:p>
          <a:p>
            <a:pPr marL="285750" indent="-285750">
              <a:spcBef>
                <a:spcPts val="1200"/>
              </a:spcBef>
              <a:buFont typeface="Arial" panose="020B0604020202020204" pitchFamily="34" charset="0"/>
              <a:buChar char="•"/>
            </a:pPr>
            <a:r>
              <a:rPr lang="en-AU" sz="2400" dirty="0" smtClean="0"/>
              <a:t>How can I convert data between geographies?</a:t>
            </a:r>
          </a:p>
          <a:p>
            <a:pPr marL="285750" indent="-285750">
              <a:spcBef>
                <a:spcPts val="1200"/>
              </a:spcBef>
              <a:buFont typeface="Arial" panose="020B0604020202020204" pitchFamily="34" charset="0"/>
              <a:buChar char="•"/>
            </a:pPr>
            <a:r>
              <a:rPr lang="en-AU" sz="2400" dirty="0" smtClean="0"/>
              <a:t>How can we maximise the use of administrative data for national Statistics?</a:t>
            </a:r>
          </a:p>
        </p:txBody>
      </p:sp>
    </p:spTree>
    <p:extLst>
      <p:ext uri="{BB962C8B-B14F-4D97-AF65-F5344CB8AC3E}">
        <p14:creationId xmlns:p14="http://schemas.microsoft.com/office/powerpoint/2010/main" val="3505287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563888" y="1985048"/>
            <a:ext cx="5112568" cy="4756320"/>
            <a:chOff x="3978853" y="828177"/>
            <a:chExt cx="4340027" cy="5137022"/>
          </a:xfrm>
          <a:solidFill>
            <a:schemeClr val="tx2">
              <a:lumMod val="60000"/>
              <a:lumOff val="40000"/>
            </a:schemeClr>
          </a:solidFill>
        </p:grpSpPr>
        <p:sp>
          <p:nvSpPr>
            <p:cNvPr id="3" name="Rectangle 2"/>
            <p:cNvSpPr/>
            <p:nvPr/>
          </p:nvSpPr>
          <p:spPr>
            <a:xfrm>
              <a:off x="3978853" y="1202443"/>
              <a:ext cx="4340026" cy="979814"/>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bg1"/>
                  </a:solidFill>
                </a:rPr>
                <a:t>     Policies</a:t>
              </a:r>
              <a:r>
                <a:rPr lang="en-AU" sz="1600" dirty="0">
                  <a:solidFill>
                    <a:schemeClr val="bg1"/>
                  </a:solidFill>
                </a:rPr>
                <a:t>, </a:t>
              </a:r>
              <a:r>
                <a:rPr lang="en-AU" sz="1600" dirty="0" smtClean="0">
                  <a:solidFill>
                    <a:schemeClr val="bg1"/>
                  </a:solidFill>
                </a:rPr>
                <a:t>standards and guidelines, covering:</a:t>
              </a:r>
              <a:br>
                <a:rPr lang="en-AU" sz="1600" dirty="0" smtClean="0">
                  <a:solidFill>
                    <a:schemeClr val="bg1"/>
                  </a:solidFill>
                </a:rPr>
              </a:br>
              <a:r>
                <a:rPr lang="en-AU" sz="1600" dirty="0" smtClean="0">
                  <a:solidFill>
                    <a:schemeClr val="bg1"/>
                  </a:solidFill>
                </a:rPr>
                <a:t>         confidentiality and privacy, data quality, </a:t>
              </a:r>
            </a:p>
            <a:p>
              <a:r>
                <a:rPr lang="en-AU" sz="1600" dirty="0">
                  <a:solidFill>
                    <a:schemeClr val="bg1"/>
                  </a:solidFill>
                </a:rPr>
                <a:t> </a:t>
              </a:r>
              <a:r>
                <a:rPr lang="en-AU" sz="1600" dirty="0" smtClean="0">
                  <a:solidFill>
                    <a:schemeClr val="bg1"/>
                  </a:solidFill>
                </a:rPr>
                <a:t>            analysis, dissemination and visualisation.</a:t>
              </a:r>
              <a:endParaRPr lang="en-AU" sz="1600" dirty="0"/>
            </a:p>
          </p:txBody>
        </p:sp>
        <p:sp>
          <p:nvSpPr>
            <p:cNvPr id="4" name="Rectangle 3"/>
            <p:cNvSpPr/>
            <p:nvPr/>
          </p:nvSpPr>
          <p:spPr>
            <a:xfrm>
              <a:off x="4541939" y="2158179"/>
              <a:ext cx="3776941" cy="979813"/>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t>       Developing the interoperability of </a:t>
              </a:r>
            </a:p>
            <a:p>
              <a:r>
                <a:rPr lang="en-AU" sz="1600" dirty="0"/>
                <a:t> </a:t>
              </a:r>
              <a:r>
                <a:rPr lang="en-AU" sz="1600" dirty="0" smtClean="0"/>
                <a:t>          statistical and spatial metadata.</a:t>
              </a:r>
              <a:endParaRPr lang="en-AU" sz="1600" dirty="0"/>
            </a:p>
          </p:txBody>
        </p:sp>
        <p:sp>
          <p:nvSpPr>
            <p:cNvPr id="5" name="Rectangle 4"/>
            <p:cNvSpPr/>
            <p:nvPr/>
          </p:nvSpPr>
          <p:spPr>
            <a:xfrm>
              <a:off x="5079142" y="3097072"/>
              <a:ext cx="3239738" cy="979813"/>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t>       ASGS – Australian Statistical</a:t>
              </a:r>
              <a:br>
                <a:rPr lang="en-AU" sz="1600" dirty="0" smtClean="0"/>
              </a:br>
              <a:r>
                <a:rPr lang="en-AU" sz="1600" dirty="0" smtClean="0"/>
                <a:t>          Geography Standard</a:t>
              </a:r>
              <a:endParaRPr lang="en-AU" sz="1600" dirty="0"/>
            </a:p>
          </p:txBody>
        </p:sp>
        <p:sp>
          <p:nvSpPr>
            <p:cNvPr id="6" name="Rectangle 5"/>
            <p:cNvSpPr/>
            <p:nvPr/>
          </p:nvSpPr>
          <p:spPr>
            <a:xfrm>
              <a:off x="5629286" y="4039556"/>
              <a:ext cx="2689594" cy="979813"/>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t>     Geocode </a:t>
              </a:r>
              <a:r>
                <a:rPr lang="en-AU" sz="1600" dirty="0"/>
                <a:t>is a </a:t>
              </a:r>
              <a:r>
                <a:rPr lang="en-AU" sz="1600" dirty="0" smtClean="0"/>
                <a:t>NAMF</a:t>
              </a:r>
              <a:br>
                <a:rPr lang="en-AU" sz="1600" dirty="0" smtClean="0"/>
              </a:br>
              <a:r>
                <a:rPr lang="en-AU" sz="1600" dirty="0" smtClean="0"/>
                <a:t>         compliant point coordinate</a:t>
              </a:r>
              <a:br>
                <a:rPr lang="en-AU" sz="1600" dirty="0" smtClean="0"/>
              </a:br>
              <a:r>
                <a:rPr lang="en-AU" sz="1600" dirty="0" smtClean="0"/>
                <a:t>             and ASGS Mesh Block</a:t>
              </a:r>
              <a:r>
                <a:rPr lang="en-AU" sz="1600" dirty="0"/>
                <a:t>.           </a:t>
              </a:r>
            </a:p>
          </p:txBody>
        </p:sp>
        <p:sp>
          <p:nvSpPr>
            <p:cNvPr id="7" name="Rectangle 6"/>
            <p:cNvSpPr/>
            <p:nvPr/>
          </p:nvSpPr>
          <p:spPr>
            <a:xfrm>
              <a:off x="6179430" y="4985386"/>
              <a:ext cx="2139449" cy="979813"/>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t>    NAMF – National</a:t>
              </a:r>
              <a:r>
                <a:rPr lang="en-AU" sz="1600" dirty="0"/>
                <a:t> </a:t>
              </a:r>
              <a:r>
                <a:rPr lang="en-AU" sz="1600" dirty="0" smtClean="0"/>
                <a:t>Address</a:t>
              </a:r>
              <a:br>
                <a:rPr lang="en-AU" sz="1600" dirty="0" smtClean="0"/>
              </a:br>
              <a:r>
                <a:rPr lang="en-AU" sz="1600" dirty="0" smtClean="0"/>
                <a:t>         Management</a:t>
              </a:r>
              <a:br>
                <a:rPr lang="en-AU" sz="1600" dirty="0" smtClean="0"/>
              </a:br>
              <a:r>
                <a:rPr lang="en-AU" sz="1600" dirty="0" smtClean="0"/>
                <a:t>             Framework</a:t>
              </a:r>
              <a:endParaRPr lang="en-AU" sz="1600" spc="-40" dirty="0"/>
            </a:p>
          </p:txBody>
        </p:sp>
        <p:sp>
          <p:nvSpPr>
            <p:cNvPr id="8" name="TextBox 7"/>
            <p:cNvSpPr txBox="1"/>
            <p:nvPr/>
          </p:nvSpPr>
          <p:spPr>
            <a:xfrm>
              <a:off x="4483228" y="828177"/>
              <a:ext cx="2720851" cy="432135"/>
            </a:xfrm>
            <a:prstGeom prst="rect">
              <a:avLst/>
            </a:prstGeom>
            <a:noFill/>
          </p:spPr>
          <p:txBody>
            <a:bodyPr wrap="none" rtlCol="0">
              <a:spAutoFit/>
            </a:bodyPr>
            <a:lstStyle/>
            <a:p>
              <a:r>
                <a:rPr lang="en-AU" sz="2000" b="1" dirty="0" smtClean="0">
                  <a:solidFill>
                    <a:srgbClr val="3D7FCF"/>
                  </a:solidFill>
                </a:rPr>
                <a:t>Australian application of SSF</a:t>
              </a:r>
              <a:endParaRPr lang="en-AU" sz="2000" b="1" dirty="0">
                <a:solidFill>
                  <a:srgbClr val="3D7FCF"/>
                </a:solidFill>
              </a:endParaRPr>
            </a:p>
          </p:txBody>
        </p:sp>
      </p:grpSp>
      <p:grpSp>
        <p:nvGrpSpPr>
          <p:cNvPr id="9" name="Group 8"/>
          <p:cNvGrpSpPr>
            <a:grpSpLocks noChangeAspect="1"/>
          </p:cNvGrpSpPr>
          <p:nvPr/>
        </p:nvGrpSpPr>
        <p:grpSpPr>
          <a:xfrm>
            <a:off x="266551" y="2226970"/>
            <a:ext cx="6601091" cy="4510606"/>
            <a:chOff x="260652" y="959125"/>
            <a:chExt cx="4656851" cy="3182086"/>
          </a:xfrm>
        </p:grpSpPr>
        <p:sp>
          <p:nvSpPr>
            <p:cNvPr id="10" name="TextBox 9"/>
            <p:cNvSpPr txBox="1"/>
            <p:nvPr/>
          </p:nvSpPr>
          <p:spPr>
            <a:xfrm rot="18395306">
              <a:off x="-50223" y="2276010"/>
              <a:ext cx="2900509" cy="266740"/>
            </a:xfrm>
            <a:prstGeom prst="rect">
              <a:avLst/>
            </a:prstGeom>
            <a:noFill/>
          </p:spPr>
          <p:txBody>
            <a:bodyPr wrap="square" rtlCol="0">
              <a:spAutoFit/>
            </a:bodyPr>
            <a:lstStyle/>
            <a:p>
              <a:r>
                <a:rPr lang="en-AU" sz="2000" b="1" dirty="0" smtClean="0">
                  <a:solidFill>
                    <a:srgbClr val="7EC234"/>
                  </a:solidFill>
                </a:rPr>
                <a:t>Statistical Spatial Framework (SSF)</a:t>
              </a:r>
              <a:endParaRPr lang="en-AU" sz="2000" b="1" dirty="0">
                <a:solidFill>
                  <a:srgbClr val="7EC234"/>
                </a:solidFill>
              </a:endParaRPr>
            </a:p>
          </p:txBody>
        </p:sp>
        <p:grpSp>
          <p:nvGrpSpPr>
            <p:cNvPr id="11" name="Group 10"/>
            <p:cNvGrpSpPr/>
            <p:nvPr/>
          </p:nvGrpSpPr>
          <p:grpSpPr>
            <a:xfrm>
              <a:off x="260652" y="1030464"/>
              <a:ext cx="4656851" cy="3110747"/>
              <a:chOff x="260652" y="1030464"/>
              <a:chExt cx="4656851" cy="3110747"/>
            </a:xfrm>
          </p:grpSpPr>
          <p:grpSp>
            <p:nvGrpSpPr>
              <p:cNvPr id="12" name="Group 11"/>
              <p:cNvGrpSpPr/>
              <p:nvPr/>
            </p:nvGrpSpPr>
            <p:grpSpPr>
              <a:xfrm>
                <a:off x="2123392" y="1030464"/>
                <a:ext cx="931370" cy="618736"/>
                <a:chOff x="2123392" y="1030464"/>
                <a:chExt cx="931370" cy="618736"/>
              </a:xfrm>
            </p:grpSpPr>
            <p:sp>
              <p:nvSpPr>
                <p:cNvPr id="25" name="Freeform 24"/>
                <p:cNvSpPr/>
                <p:nvPr/>
              </p:nvSpPr>
              <p:spPr>
                <a:xfrm>
                  <a:off x="2123392" y="1030464"/>
                  <a:ext cx="931370" cy="618736"/>
                </a:xfrm>
                <a:custGeom>
                  <a:avLst/>
                  <a:gdLst>
                    <a:gd name="connsiteX0" fmla="*/ 0 w 1584175"/>
                    <a:gd name="connsiteY0" fmla="*/ 1051316 h 1051316"/>
                    <a:gd name="connsiteX1" fmla="*/ 792083 w 1584175"/>
                    <a:gd name="connsiteY1" fmla="*/ 0 h 1051316"/>
                    <a:gd name="connsiteX2" fmla="*/ 792092 w 1584175"/>
                    <a:gd name="connsiteY2" fmla="*/ 0 h 1051316"/>
                    <a:gd name="connsiteX3" fmla="*/ 1584175 w 1584175"/>
                    <a:gd name="connsiteY3" fmla="*/ 1051316 h 1051316"/>
                    <a:gd name="connsiteX4" fmla="*/ 0 w 1584175"/>
                    <a:gd name="connsiteY4" fmla="*/ 1051316 h 1051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5" h="1051316">
                      <a:moveTo>
                        <a:pt x="0" y="1051316"/>
                      </a:moveTo>
                      <a:lnTo>
                        <a:pt x="792083" y="0"/>
                      </a:lnTo>
                      <a:lnTo>
                        <a:pt x="792092" y="0"/>
                      </a:lnTo>
                      <a:lnTo>
                        <a:pt x="1584175" y="1051316"/>
                      </a:lnTo>
                      <a:lnTo>
                        <a:pt x="0" y="1051316"/>
                      </a:lnTo>
                      <a:close/>
                    </a:path>
                  </a:pathLst>
                </a:custGeom>
                <a:solidFill>
                  <a:srgbClr val="92D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a:spcAft>
                      <a:spcPct val="35000"/>
                    </a:spcAft>
                    <a:defRPr/>
                  </a:pPr>
                  <a:endParaRPr lang="en-AU" sz="1400" b="1" dirty="0" smtClean="0">
                    <a:solidFill>
                      <a:schemeClr val="tx1"/>
                    </a:solidFill>
                  </a:endParaRPr>
                </a:p>
                <a:p>
                  <a:pPr algn="ctr" defTabSz="622300">
                    <a:spcAft>
                      <a:spcPct val="35000"/>
                    </a:spcAft>
                    <a:defRPr/>
                  </a:pPr>
                  <a:r>
                    <a:rPr lang="en-AU" sz="1400" b="1" dirty="0" smtClean="0">
                      <a:solidFill>
                        <a:schemeClr val="tx1"/>
                      </a:solidFill>
                    </a:rPr>
                    <a:t/>
                  </a:r>
                  <a:br>
                    <a:rPr lang="en-AU" sz="1400" b="1" dirty="0" smtClean="0">
                      <a:solidFill>
                        <a:schemeClr val="tx1"/>
                      </a:solidFill>
                    </a:rPr>
                  </a:br>
                  <a:r>
                    <a:rPr lang="en-AU" sz="1400" b="1" spc="-20" dirty="0" smtClean="0">
                      <a:solidFill>
                        <a:schemeClr val="tx1"/>
                      </a:solidFill>
                    </a:rPr>
                    <a:t>  </a:t>
                  </a:r>
                  <a:endParaRPr lang="en-AU" sz="1400" b="1" spc="-40" dirty="0">
                    <a:solidFill>
                      <a:schemeClr val="tx1"/>
                    </a:solidFill>
                  </a:endParaRPr>
                </a:p>
              </p:txBody>
            </p:sp>
            <p:sp>
              <p:nvSpPr>
                <p:cNvPr id="26" name="TextBox 25"/>
                <p:cNvSpPr txBox="1"/>
                <p:nvPr/>
              </p:nvSpPr>
              <p:spPr>
                <a:xfrm>
                  <a:off x="2243308" y="1299125"/>
                  <a:ext cx="749900" cy="322432"/>
                </a:xfrm>
                <a:prstGeom prst="rect">
                  <a:avLst/>
                </a:prstGeom>
                <a:noFill/>
              </p:spPr>
              <p:txBody>
                <a:bodyPr wrap="none" rtlCol="0">
                  <a:spAutoFit/>
                </a:bodyPr>
                <a:lstStyle/>
                <a:p>
                  <a:r>
                    <a:rPr lang="en-AU" sz="1350" b="1" spc="-40" dirty="0" smtClean="0"/>
                    <a:t>   Standards </a:t>
                  </a:r>
                  <a:r>
                    <a:rPr lang="en-AU" sz="1350" b="1" spc="-40" dirty="0"/>
                    <a:t/>
                  </a:r>
                  <a:br>
                    <a:rPr lang="en-AU" sz="1350" b="1" spc="-40" dirty="0"/>
                  </a:br>
                  <a:r>
                    <a:rPr lang="en-AU" sz="1350" b="1" spc="-40" dirty="0"/>
                    <a:t>&amp; </a:t>
                  </a:r>
                  <a:r>
                    <a:rPr lang="en-AU" sz="1350" b="1" spc="-40" dirty="0" smtClean="0"/>
                    <a:t>Guidelines</a:t>
                  </a:r>
                  <a:endParaRPr lang="en-AU" sz="1350" b="1" spc="-40" dirty="0"/>
                </a:p>
              </p:txBody>
            </p:sp>
          </p:grpSp>
          <p:grpSp>
            <p:nvGrpSpPr>
              <p:cNvPr id="13" name="Group 12"/>
              <p:cNvGrpSpPr/>
              <p:nvPr/>
            </p:nvGrpSpPr>
            <p:grpSpPr>
              <a:xfrm>
                <a:off x="1657707" y="1652613"/>
                <a:ext cx="1862740" cy="618736"/>
                <a:chOff x="1657707" y="1652613"/>
                <a:chExt cx="1862740" cy="618736"/>
              </a:xfrm>
            </p:grpSpPr>
            <p:sp>
              <p:nvSpPr>
                <p:cNvPr id="23" name="Freeform 22"/>
                <p:cNvSpPr/>
                <p:nvPr/>
              </p:nvSpPr>
              <p:spPr>
                <a:xfrm>
                  <a:off x="1657707" y="1652613"/>
                  <a:ext cx="1862740" cy="618736"/>
                </a:xfrm>
                <a:custGeom>
                  <a:avLst/>
                  <a:gdLst>
                    <a:gd name="connsiteX0" fmla="*/ 0 w 3168351"/>
                    <a:gd name="connsiteY0" fmla="*/ 1051316 h 1051316"/>
                    <a:gd name="connsiteX1" fmla="*/ 792083 w 3168351"/>
                    <a:gd name="connsiteY1" fmla="*/ 0 h 1051316"/>
                    <a:gd name="connsiteX2" fmla="*/ 2376268 w 3168351"/>
                    <a:gd name="connsiteY2" fmla="*/ 0 h 1051316"/>
                    <a:gd name="connsiteX3" fmla="*/ 3168351 w 3168351"/>
                    <a:gd name="connsiteY3" fmla="*/ 1051316 h 1051316"/>
                    <a:gd name="connsiteX4" fmla="*/ 0 w 3168351"/>
                    <a:gd name="connsiteY4" fmla="*/ 1051316 h 1051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351" h="1051316">
                      <a:moveTo>
                        <a:pt x="0" y="1051316"/>
                      </a:moveTo>
                      <a:lnTo>
                        <a:pt x="792083" y="0"/>
                      </a:lnTo>
                      <a:lnTo>
                        <a:pt x="2376268" y="0"/>
                      </a:lnTo>
                      <a:lnTo>
                        <a:pt x="3168351" y="1051316"/>
                      </a:lnTo>
                      <a:lnTo>
                        <a:pt x="0" y="1051316"/>
                      </a:lnTo>
                      <a:close/>
                    </a:path>
                  </a:pathLst>
                </a:custGeom>
                <a:solidFill>
                  <a:srgbClr val="92D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6051" tIns="21590" rIns="576052" bIns="21590" spcCol="1270" anchor="ctr"/>
                <a:lstStyle/>
                <a:p>
                  <a:pPr algn="ctr" defTabSz="755650">
                    <a:lnSpc>
                      <a:spcPct val="90000"/>
                    </a:lnSpc>
                    <a:spcAft>
                      <a:spcPct val="35000"/>
                    </a:spcAft>
                    <a:defRPr/>
                  </a:pPr>
                  <a:endParaRPr lang="en-AU" sz="1400" b="1" dirty="0">
                    <a:solidFill>
                      <a:schemeClr val="tx1"/>
                    </a:solidFill>
                  </a:endParaRPr>
                </a:p>
              </p:txBody>
            </p:sp>
            <p:sp>
              <p:nvSpPr>
                <p:cNvPr id="24" name="TextBox 23"/>
                <p:cNvSpPr txBox="1"/>
                <p:nvPr/>
              </p:nvSpPr>
              <p:spPr>
                <a:xfrm>
                  <a:off x="2162699" y="1800765"/>
                  <a:ext cx="911117" cy="322432"/>
                </a:xfrm>
                <a:prstGeom prst="rect">
                  <a:avLst/>
                </a:prstGeom>
                <a:noFill/>
              </p:spPr>
              <p:txBody>
                <a:bodyPr wrap="none" rtlCol="0">
                  <a:spAutoFit/>
                </a:bodyPr>
                <a:lstStyle/>
                <a:p>
                  <a:pPr algn="ctr"/>
                  <a:r>
                    <a:rPr lang="en-AU" sz="1350" b="1" dirty="0"/>
                    <a:t>Metadata </a:t>
                  </a:r>
                  <a:endParaRPr lang="en-AU" sz="1350" b="1" dirty="0" smtClean="0"/>
                </a:p>
                <a:p>
                  <a:pPr algn="ctr"/>
                  <a:r>
                    <a:rPr lang="en-AU" sz="1350" b="1" dirty="0" smtClean="0"/>
                    <a:t>interoperability</a:t>
                  </a:r>
                  <a:endParaRPr lang="en-AU" sz="1350" b="1" dirty="0"/>
                </a:p>
              </p:txBody>
            </p:sp>
          </p:grpSp>
          <p:grpSp>
            <p:nvGrpSpPr>
              <p:cNvPr id="14" name="Group 13"/>
              <p:cNvGrpSpPr/>
              <p:nvPr/>
            </p:nvGrpSpPr>
            <p:grpSpPr>
              <a:xfrm>
                <a:off x="1192022" y="2279108"/>
                <a:ext cx="2794111" cy="617804"/>
                <a:chOff x="1192022" y="2279108"/>
                <a:chExt cx="2794111" cy="617804"/>
              </a:xfrm>
            </p:grpSpPr>
            <p:sp>
              <p:nvSpPr>
                <p:cNvPr id="21" name="Freeform 20"/>
                <p:cNvSpPr/>
                <p:nvPr/>
              </p:nvSpPr>
              <p:spPr>
                <a:xfrm>
                  <a:off x="1192022" y="2279108"/>
                  <a:ext cx="2794111" cy="617804"/>
                </a:xfrm>
                <a:custGeom>
                  <a:avLst/>
                  <a:gdLst>
                    <a:gd name="connsiteX0" fmla="*/ 0 w 4752528"/>
                    <a:gd name="connsiteY0" fmla="*/ 1051316 h 1051316"/>
                    <a:gd name="connsiteX1" fmla="*/ 792083 w 4752528"/>
                    <a:gd name="connsiteY1" fmla="*/ 0 h 1051316"/>
                    <a:gd name="connsiteX2" fmla="*/ 3960445 w 4752528"/>
                    <a:gd name="connsiteY2" fmla="*/ 0 h 1051316"/>
                    <a:gd name="connsiteX3" fmla="*/ 4752528 w 4752528"/>
                    <a:gd name="connsiteY3" fmla="*/ 1051316 h 1051316"/>
                    <a:gd name="connsiteX4" fmla="*/ 0 w 4752528"/>
                    <a:gd name="connsiteY4" fmla="*/ 1051316 h 1051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528" h="1051316">
                      <a:moveTo>
                        <a:pt x="0" y="1051316"/>
                      </a:moveTo>
                      <a:lnTo>
                        <a:pt x="792083" y="0"/>
                      </a:lnTo>
                      <a:lnTo>
                        <a:pt x="3960445" y="0"/>
                      </a:lnTo>
                      <a:lnTo>
                        <a:pt x="4752528" y="1051316"/>
                      </a:lnTo>
                      <a:lnTo>
                        <a:pt x="0" y="1051316"/>
                      </a:lnTo>
                      <a:close/>
                    </a:path>
                  </a:pathLst>
                </a:custGeom>
                <a:solidFill>
                  <a:srgbClr val="92D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53283" tIns="21590" rIns="853282" bIns="21590" spcCol="1270" anchor="ctr"/>
                <a:lstStyle/>
                <a:p>
                  <a:pPr algn="ctr" defTabSz="755650">
                    <a:lnSpc>
                      <a:spcPct val="90000"/>
                    </a:lnSpc>
                    <a:spcAft>
                      <a:spcPct val="35000"/>
                    </a:spcAft>
                    <a:defRPr/>
                  </a:pPr>
                  <a:endParaRPr lang="en-AU" sz="1400" b="1" dirty="0" smtClean="0">
                    <a:solidFill>
                      <a:schemeClr val="tx1"/>
                    </a:solidFill>
                  </a:endParaRPr>
                </a:p>
                <a:p>
                  <a:pPr algn="ctr" defTabSz="755650">
                    <a:lnSpc>
                      <a:spcPct val="90000"/>
                    </a:lnSpc>
                    <a:spcAft>
                      <a:spcPct val="35000"/>
                    </a:spcAft>
                    <a:defRPr/>
                  </a:pPr>
                  <a:endParaRPr lang="en-AU" sz="1400" b="1" dirty="0">
                    <a:solidFill>
                      <a:schemeClr val="tx1"/>
                    </a:solidFill>
                  </a:endParaRPr>
                </a:p>
              </p:txBody>
            </p:sp>
            <p:sp>
              <p:nvSpPr>
                <p:cNvPr id="22" name="TextBox 21"/>
                <p:cNvSpPr txBox="1"/>
                <p:nvPr/>
              </p:nvSpPr>
              <p:spPr>
                <a:xfrm>
                  <a:off x="1669411" y="2492745"/>
                  <a:ext cx="1839331" cy="190528"/>
                </a:xfrm>
                <a:prstGeom prst="rect">
                  <a:avLst/>
                </a:prstGeom>
                <a:noFill/>
              </p:spPr>
              <p:txBody>
                <a:bodyPr wrap="none" rtlCol="0">
                  <a:spAutoFit/>
                </a:bodyPr>
                <a:lstStyle/>
                <a:p>
                  <a:r>
                    <a:rPr lang="en-AU" sz="1350" b="1" dirty="0"/>
                    <a:t>Common geographic </a:t>
                  </a:r>
                  <a:r>
                    <a:rPr lang="en-AU" sz="1350" b="1" dirty="0" smtClean="0"/>
                    <a:t>boundaries</a:t>
                  </a:r>
                  <a:endParaRPr lang="en-AU" sz="1350" b="1" dirty="0"/>
                </a:p>
              </p:txBody>
            </p:sp>
          </p:grpSp>
          <p:grpSp>
            <p:nvGrpSpPr>
              <p:cNvPr id="15" name="Group 14"/>
              <p:cNvGrpSpPr/>
              <p:nvPr/>
            </p:nvGrpSpPr>
            <p:grpSpPr>
              <a:xfrm>
                <a:off x="726337" y="2901257"/>
                <a:ext cx="3725481" cy="617804"/>
                <a:chOff x="726337" y="2901257"/>
                <a:chExt cx="3725481" cy="617804"/>
              </a:xfrm>
            </p:grpSpPr>
            <p:sp>
              <p:nvSpPr>
                <p:cNvPr id="19" name="Freeform 18"/>
                <p:cNvSpPr/>
                <p:nvPr/>
              </p:nvSpPr>
              <p:spPr>
                <a:xfrm>
                  <a:off x="726337" y="2901257"/>
                  <a:ext cx="3725481" cy="617804"/>
                </a:xfrm>
                <a:custGeom>
                  <a:avLst/>
                  <a:gdLst>
                    <a:gd name="connsiteX0" fmla="*/ 0 w 6336703"/>
                    <a:gd name="connsiteY0" fmla="*/ 1051316 h 1051316"/>
                    <a:gd name="connsiteX1" fmla="*/ 792083 w 6336703"/>
                    <a:gd name="connsiteY1" fmla="*/ 0 h 1051316"/>
                    <a:gd name="connsiteX2" fmla="*/ 5544620 w 6336703"/>
                    <a:gd name="connsiteY2" fmla="*/ 0 h 1051316"/>
                    <a:gd name="connsiteX3" fmla="*/ 6336703 w 6336703"/>
                    <a:gd name="connsiteY3" fmla="*/ 1051316 h 1051316"/>
                    <a:gd name="connsiteX4" fmla="*/ 0 w 6336703"/>
                    <a:gd name="connsiteY4" fmla="*/ 1051316 h 1051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703" h="1051316">
                      <a:moveTo>
                        <a:pt x="0" y="1051316"/>
                      </a:moveTo>
                      <a:lnTo>
                        <a:pt x="792083" y="0"/>
                      </a:lnTo>
                      <a:lnTo>
                        <a:pt x="5544620" y="0"/>
                      </a:lnTo>
                      <a:lnTo>
                        <a:pt x="6336703" y="1051316"/>
                      </a:lnTo>
                      <a:lnTo>
                        <a:pt x="0" y="1051316"/>
                      </a:lnTo>
                      <a:close/>
                    </a:path>
                  </a:pathLst>
                </a:custGeom>
                <a:solidFill>
                  <a:srgbClr val="92D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30513" tIns="21590" rIns="1130513" bIns="21590" spcCol="1270" anchor="ctr"/>
                <a:lstStyle/>
                <a:p>
                  <a:pPr algn="ctr" defTabSz="755650">
                    <a:lnSpc>
                      <a:spcPct val="90000"/>
                    </a:lnSpc>
                    <a:spcAft>
                      <a:spcPct val="35000"/>
                    </a:spcAft>
                    <a:defRPr/>
                  </a:pPr>
                  <a:endParaRPr lang="en-AU" sz="1400" b="1" dirty="0">
                    <a:solidFill>
                      <a:schemeClr val="tx1"/>
                    </a:solidFill>
                  </a:endParaRPr>
                </a:p>
              </p:txBody>
            </p:sp>
            <p:sp>
              <p:nvSpPr>
                <p:cNvPr id="20" name="TextBox 19"/>
                <p:cNvSpPr txBox="1"/>
                <p:nvPr/>
              </p:nvSpPr>
              <p:spPr>
                <a:xfrm>
                  <a:off x="1860212" y="3048943"/>
                  <a:ext cx="1457053" cy="358258"/>
                </a:xfrm>
                <a:prstGeom prst="rect">
                  <a:avLst/>
                </a:prstGeom>
                <a:noFill/>
              </p:spPr>
              <p:txBody>
                <a:bodyPr wrap="none" rtlCol="0">
                  <a:spAutoFit/>
                </a:bodyPr>
                <a:lstStyle/>
                <a:p>
                  <a:pPr algn="ctr"/>
                  <a:r>
                    <a:rPr lang="en-AU" sz="1350" b="1" dirty="0"/>
                    <a:t>Data management: </a:t>
                  </a:r>
                  <a:br>
                    <a:rPr lang="en-AU" sz="1350" b="1" dirty="0"/>
                  </a:br>
                  <a:r>
                    <a:rPr lang="en-AU" sz="1350" b="1" dirty="0" smtClean="0"/>
                    <a:t>geocoded </a:t>
                  </a:r>
                  <a:r>
                    <a:rPr lang="en-AU" sz="1350" b="1" dirty="0"/>
                    <a:t>unit record </a:t>
                  </a:r>
                  <a:r>
                    <a:rPr lang="en-AU" sz="1350" b="1" dirty="0" smtClean="0"/>
                    <a:t>data</a:t>
                  </a:r>
                  <a:endParaRPr lang="en-AU" sz="1350" b="1" dirty="0"/>
                </a:p>
              </p:txBody>
            </p:sp>
          </p:grpSp>
          <p:grpSp>
            <p:nvGrpSpPr>
              <p:cNvPr id="16" name="Group 15"/>
              <p:cNvGrpSpPr/>
              <p:nvPr/>
            </p:nvGrpSpPr>
            <p:grpSpPr>
              <a:xfrm>
                <a:off x="260652" y="3523407"/>
                <a:ext cx="4656851" cy="617804"/>
                <a:chOff x="260652" y="3523407"/>
                <a:chExt cx="4656851" cy="617804"/>
              </a:xfrm>
            </p:grpSpPr>
            <p:sp>
              <p:nvSpPr>
                <p:cNvPr id="17" name="Freeform 16"/>
                <p:cNvSpPr/>
                <p:nvPr/>
              </p:nvSpPr>
              <p:spPr>
                <a:xfrm>
                  <a:off x="260652" y="3523407"/>
                  <a:ext cx="4656851" cy="617804"/>
                </a:xfrm>
                <a:custGeom>
                  <a:avLst/>
                  <a:gdLst>
                    <a:gd name="connsiteX0" fmla="*/ 0 w 7920880"/>
                    <a:gd name="connsiteY0" fmla="*/ 1051316 h 1051316"/>
                    <a:gd name="connsiteX1" fmla="*/ 792083 w 7920880"/>
                    <a:gd name="connsiteY1" fmla="*/ 0 h 1051316"/>
                    <a:gd name="connsiteX2" fmla="*/ 7128797 w 7920880"/>
                    <a:gd name="connsiteY2" fmla="*/ 0 h 1051316"/>
                    <a:gd name="connsiteX3" fmla="*/ 7920880 w 7920880"/>
                    <a:gd name="connsiteY3" fmla="*/ 1051316 h 1051316"/>
                    <a:gd name="connsiteX4" fmla="*/ 0 w 7920880"/>
                    <a:gd name="connsiteY4" fmla="*/ 1051316 h 1051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880" h="1051316">
                      <a:moveTo>
                        <a:pt x="0" y="1051316"/>
                      </a:moveTo>
                      <a:lnTo>
                        <a:pt x="792083" y="0"/>
                      </a:lnTo>
                      <a:lnTo>
                        <a:pt x="7128797" y="0"/>
                      </a:lnTo>
                      <a:lnTo>
                        <a:pt x="7920880" y="1051316"/>
                      </a:lnTo>
                      <a:lnTo>
                        <a:pt x="0" y="1051316"/>
                      </a:lnTo>
                      <a:close/>
                    </a:path>
                  </a:pathLst>
                </a:custGeom>
                <a:solidFill>
                  <a:srgbClr val="92D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07743" tIns="21590" rIns="1407745" bIns="21590" spcCol="1270" anchor="ctr"/>
                <a:lstStyle/>
                <a:p>
                  <a:pPr algn="ctr" defTabSz="755650">
                    <a:lnSpc>
                      <a:spcPct val="90000"/>
                    </a:lnSpc>
                    <a:spcAft>
                      <a:spcPct val="35000"/>
                    </a:spcAft>
                    <a:defRPr/>
                  </a:pPr>
                  <a:endParaRPr lang="en-AU" sz="1400" b="1" dirty="0">
                    <a:solidFill>
                      <a:schemeClr val="tx1"/>
                    </a:solidFill>
                  </a:endParaRPr>
                </a:p>
              </p:txBody>
            </p:sp>
            <p:sp>
              <p:nvSpPr>
                <p:cNvPr id="18" name="TextBox 17"/>
                <p:cNvSpPr txBox="1"/>
                <p:nvPr/>
              </p:nvSpPr>
              <p:spPr>
                <a:xfrm>
                  <a:off x="1590025" y="3737044"/>
                  <a:ext cx="1998105" cy="190528"/>
                </a:xfrm>
                <a:prstGeom prst="rect">
                  <a:avLst/>
                </a:prstGeom>
                <a:noFill/>
              </p:spPr>
              <p:txBody>
                <a:bodyPr wrap="none" rtlCol="0">
                  <a:spAutoFit/>
                </a:bodyPr>
                <a:lstStyle/>
                <a:p>
                  <a:r>
                    <a:rPr lang="en-AU" sz="1350" b="1" dirty="0"/>
                    <a:t>Agreed and authoritative </a:t>
                  </a:r>
                  <a:r>
                    <a:rPr lang="en-AU" sz="1350" b="1" dirty="0" smtClean="0"/>
                    <a:t>geocoding</a:t>
                  </a:r>
                  <a:endParaRPr lang="en-AU" sz="1350" b="1" dirty="0"/>
                </a:p>
              </p:txBody>
            </p:sp>
          </p:grpSp>
        </p:grpSp>
      </p:grpSp>
      <p:sp>
        <p:nvSpPr>
          <p:cNvPr id="28" name="TextBox 27"/>
          <p:cNvSpPr txBox="1"/>
          <p:nvPr/>
        </p:nvSpPr>
        <p:spPr>
          <a:xfrm>
            <a:off x="1835696" y="1116033"/>
            <a:ext cx="4320480" cy="584775"/>
          </a:xfrm>
          <a:prstGeom prst="rect">
            <a:avLst/>
          </a:prstGeom>
          <a:noFill/>
        </p:spPr>
        <p:txBody>
          <a:bodyPr wrap="square" rtlCol="0">
            <a:spAutoFit/>
          </a:bodyPr>
          <a:lstStyle/>
          <a:p>
            <a:r>
              <a:rPr lang="en-AU" sz="3200" dirty="0" smtClean="0">
                <a:solidFill>
                  <a:schemeClr val="accent5">
                    <a:lumMod val="50000"/>
                  </a:schemeClr>
                </a:solidFill>
              </a:rPr>
              <a:t>The Framework</a:t>
            </a:r>
            <a:endParaRPr lang="en-AU" sz="3200" dirty="0">
              <a:solidFill>
                <a:schemeClr val="accent5">
                  <a:lumMod val="50000"/>
                </a:schemeClr>
              </a:solidFill>
            </a:endParaRPr>
          </a:p>
        </p:txBody>
      </p:sp>
    </p:spTree>
    <p:extLst>
      <p:ext uri="{BB962C8B-B14F-4D97-AF65-F5344CB8AC3E}">
        <p14:creationId xmlns:p14="http://schemas.microsoft.com/office/powerpoint/2010/main" val="3286924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2414</TotalTime>
  <Words>3156</Words>
  <Application>Microsoft Office PowerPoint</Application>
  <PresentationFormat>On-screen Show (4:3)</PresentationFormat>
  <Paragraphs>322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Philip</dc:creator>
  <cp:lastModifiedBy>Frank P Yu</cp:lastModifiedBy>
  <cp:revision>168</cp:revision>
  <dcterms:created xsi:type="dcterms:W3CDTF">2012-10-18T21:35:02Z</dcterms:created>
  <dcterms:modified xsi:type="dcterms:W3CDTF">2013-10-21T01:07:48Z</dcterms:modified>
</cp:coreProperties>
</file>